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  <p:sldMasterId id="2147483868" r:id="rId5"/>
    <p:sldMasterId id="2147483879" r:id="rId6"/>
    <p:sldMasterId id="2147483857" r:id="rId7"/>
    <p:sldMasterId id="2147483846" r:id="rId8"/>
  </p:sldMasterIdLst>
  <p:notesMasterIdLst>
    <p:notesMasterId r:id="rId25"/>
  </p:notesMasterIdLst>
  <p:handoutMasterIdLst>
    <p:handoutMasterId r:id="rId26"/>
  </p:handoutMasterIdLst>
  <p:sldIdLst>
    <p:sldId id="286" r:id="rId9"/>
    <p:sldId id="257" r:id="rId10"/>
    <p:sldId id="290" r:id="rId11"/>
    <p:sldId id="302" r:id="rId12"/>
    <p:sldId id="298" r:id="rId13"/>
    <p:sldId id="285" r:id="rId14"/>
    <p:sldId id="293" r:id="rId15"/>
    <p:sldId id="288" r:id="rId16"/>
    <p:sldId id="289" r:id="rId17"/>
    <p:sldId id="296" r:id="rId18"/>
    <p:sldId id="295" r:id="rId19"/>
    <p:sldId id="297" r:id="rId20"/>
    <p:sldId id="291" r:id="rId21"/>
    <p:sldId id="303" r:id="rId22"/>
    <p:sldId id="292" r:id="rId23"/>
    <p:sldId id="301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6829"/>
    <a:srgbClr val="983E24"/>
    <a:srgbClr val="5E90AE"/>
    <a:srgbClr val="149EC2"/>
    <a:srgbClr val="006D8F"/>
    <a:srgbClr val="005475"/>
    <a:srgbClr val="CF6930"/>
    <a:srgbClr val="A63F22"/>
    <a:srgbClr val="E16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6" autoAdjust="0"/>
    <p:restoredTop sz="95397" autoAdjust="0"/>
  </p:normalViewPr>
  <p:slideViewPr>
    <p:cSldViewPr snapToGrid="0">
      <p:cViewPr varScale="1">
        <p:scale>
          <a:sx n="72" d="100"/>
          <a:sy n="72" d="100"/>
        </p:scale>
        <p:origin x="72" y="228"/>
      </p:cViewPr>
      <p:guideLst>
        <p:guide orient="horz" pos="39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CCBE-4E73-4CD8-B1C5-AB7E58C3DD49}" type="datetime1">
              <a:rPr lang="sv-SE" altLang="ja-JP" smtClean="0"/>
              <a:t>2015-11-24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Modelon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0CA6-0EAD-0E48-9B6D-9B7441A25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84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F2B2-1489-4A87-9FF2-698CD891EBA6}" type="datetime1">
              <a:rPr lang="sv-SE" altLang="ja-JP" smtClean="0"/>
              <a:t>2015-11-24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Modelon 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0EDA9-BE20-4F0C-88AC-D0A9EC2831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206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9FE5827-3B52-4BC3-BA00-5D22EEFE7E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0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714819-CA52-4831-9E34-0410E87B087A}" type="datetime1">
              <a:rPr lang="sv-SE" smtClean="0"/>
              <a:t>2015-11-24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Modelon Confidential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3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tx1"/>
                </a:solidFill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02" y="2885198"/>
            <a:ext cx="11185885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85" y="562296"/>
            <a:ext cx="5553512" cy="38385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493" y="1035051"/>
            <a:ext cx="5559104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671" y="563003"/>
            <a:ext cx="5749780" cy="383148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342" y="1035051"/>
            <a:ext cx="5724108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71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bg2">
                    <a:lumMod val="40000"/>
                    <a:lumOff val="60000"/>
                  </a:schemeClr>
                </a:solidFill>
                <a:latin typeface="ModelonTitilliumLight" panose="02000000000000000000" pitchFamily="2" charset="0"/>
                <a:cs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02" y="3020617"/>
            <a:ext cx="11185885" cy="551640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bg2">
                    <a:lumMod val="40000"/>
                    <a:lumOff val="6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39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bg2">
                    <a:lumMod val="40000"/>
                    <a:lumOff val="60000"/>
                  </a:schemeClr>
                </a:solidFill>
                <a:latin typeface="ModelonTitilliumLight" panose="02000000000000000000" pitchFamily="2" charset="0"/>
                <a:cs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02" y="3020617"/>
            <a:ext cx="11185885" cy="551640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bg2">
                    <a:lumMod val="40000"/>
                    <a:lumOff val="6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27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2">
                    <a:lumMod val="20000"/>
                    <a:lumOff val="80000"/>
                  </a:schemeClr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solidFill>
                  <a:schemeClr val="bg2">
                    <a:lumMod val="20000"/>
                    <a:lumOff val="80000"/>
                  </a:schemeClr>
                </a:solidFill>
                <a:latin typeface="ModelonTitilliumRegular" panose="02000000000000000000" pitchFamily="2" charset="0"/>
              </a:defRPr>
            </a:lvl2pPr>
            <a:lvl3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ModelonTitilliumRegular" panose="02000000000000000000" pitchFamily="2" charset="0"/>
              </a:defRPr>
            </a:lvl3pPr>
            <a:lvl4pPr>
              <a:defRPr>
                <a:solidFill>
                  <a:schemeClr val="bg2">
                    <a:lumMod val="20000"/>
                    <a:lumOff val="80000"/>
                  </a:schemeClr>
                </a:solidFill>
                <a:latin typeface="ModelonTitilliumRegular" panose="02000000000000000000" pitchFamily="2" charset="0"/>
              </a:defRPr>
            </a:lvl4pPr>
            <a:lvl5pPr>
              <a:defRPr sz="1800">
                <a:solidFill>
                  <a:schemeClr val="bg2">
                    <a:lumMod val="20000"/>
                    <a:lumOff val="80000"/>
                  </a:schemeClr>
                </a:solidFill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9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7460"/>
            <a:ext cx="5384800" cy="4741781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7460"/>
            <a:ext cx="5384800" cy="4751865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31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3889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73651"/>
            <a:ext cx="5386917" cy="4165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3889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73651"/>
            <a:ext cx="5389033" cy="4165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14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49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0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32474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74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4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4" y="196327"/>
            <a:ext cx="11380071" cy="566738"/>
          </a:xfrm>
        </p:spPr>
        <p:txBody>
          <a:bodyPr anchor="b"/>
          <a:lstStyle>
            <a:lvl1pPr algn="l">
              <a:defRPr sz="2000" b="0" i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306" y="1828390"/>
            <a:ext cx="11417449" cy="42009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5" y="763065"/>
            <a:ext cx="1140875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4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8172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85" y="562296"/>
            <a:ext cx="5553512" cy="38385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493" y="1035052"/>
            <a:ext cx="5559104" cy="499427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671" y="563003"/>
            <a:ext cx="5749780" cy="383148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342" y="1035052"/>
            <a:ext cx="5724108" cy="499427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5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 userDrawn="1"/>
        </p:nvSpPr>
        <p:spPr>
          <a:xfrm>
            <a:off x="0" y="676656"/>
            <a:ext cx="12192000" cy="6181344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illiumRegular"/>
              <a:cs typeface="Titillium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bg2">
                    <a:lumMod val="40000"/>
                    <a:lumOff val="60000"/>
                  </a:schemeClr>
                </a:solidFill>
                <a:latin typeface="ModelonTitilliumLight" panose="02000000000000000000" pitchFamily="2" charset="0"/>
                <a:cs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02" y="3020617"/>
            <a:ext cx="11185885" cy="551640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bg2">
                    <a:lumMod val="40000"/>
                    <a:lumOff val="6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0" y="0"/>
            <a:ext cx="121920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6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" y="150805"/>
            <a:ext cx="2391637" cy="6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 userDrawn="1"/>
        </p:nvSpPr>
        <p:spPr>
          <a:xfrm>
            <a:off x="0" y="676656"/>
            <a:ext cx="12192000" cy="6181344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illiumRegular"/>
              <a:cs typeface="TitilliumRegular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121920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6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" y="150805"/>
            <a:ext cx="2391637" cy="69044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75359"/>
            <a:ext cx="12192000" cy="58826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TitilliumRegular"/>
                <a:cs typeface="TitilliumRegula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0" y="5031447"/>
            <a:ext cx="12192000" cy="1523999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3000"/>
                </a:srgbClr>
              </a:gs>
              <a:gs pos="100000">
                <a:srgbClr val="A63F22">
                  <a:alpha val="73000"/>
                </a:srgbClr>
              </a:gs>
              <a:gs pos="25000">
                <a:srgbClr val="D96829">
                  <a:alpha val="73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04710"/>
            <a:ext cx="12192000" cy="882315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6000"/>
                </a:srgbClr>
              </a:gs>
              <a:gs pos="100000">
                <a:srgbClr val="A63F22">
                  <a:alpha val="76000"/>
                </a:srgbClr>
              </a:gs>
              <a:gs pos="25000">
                <a:srgbClr val="D96829">
                  <a:alpha val="7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ModelonTitilliumBold" panose="02000000000000000000" pitchFamily="2" charset="0"/>
                <a:ea typeface="+mn-ea"/>
                <a:cs typeface="ModelonTitilliumBold" panose="02000000000000000000" pitchFamily="2" charset="0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06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-171830" y="446467"/>
            <a:ext cx="715066" cy="371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6367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7460"/>
            <a:ext cx="5384800" cy="4741781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7460"/>
            <a:ext cx="5384800" cy="4751865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Isosceles Triangle 7"/>
          <p:cNvSpPr/>
          <p:nvPr userDrawn="1"/>
        </p:nvSpPr>
        <p:spPr>
          <a:xfrm rot="5400000">
            <a:off x="-171830" y="446467"/>
            <a:ext cx="715066" cy="371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89956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3889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73651"/>
            <a:ext cx="5386917" cy="4165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3889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73651"/>
            <a:ext cx="5389033" cy="4165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sosceles Triangle 7"/>
          <p:cNvSpPr/>
          <p:nvPr userDrawn="1"/>
        </p:nvSpPr>
        <p:spPr>
          <a:xfrm rot="5400000">
            <a:off x="-171830" y="446467"/>
            <a:ext cx="715066" cy="371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320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Isosceles Triangle 7"/>
          <p:cNvSpPr/>
          <p:nvPr userDrawn="1"/>
        </p:nvSpPr>
        <p:spPr>
          <a:xfrm rot="5400000">
            <a:off x="-171830" y="446467"/>
            <a:ext cx="715066" cy="3714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4412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68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32474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74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02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4" y="196327"/>
            <a:ext cx="11380071" cy="566738"/>
          </a:xfrm>
        </p:spPr>
        <p:txBody>
          <a:bodyPr anchor="b"/>
          <a:lstStyle>
            <a:lvl1pPr algn="l">
              <a:defRPr sz="2000" b="0" i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306" y="1828390"/>
            <a:ext cx="11417449" cy="42009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5" y="763065"/>
            <a:ext cx="1140875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7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62950" cy="715066"/>
          </a:xfrm>
        </p:spPr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4100"/>
            <a:ext cx="8362950" cy="518518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9115425" y="0"/>
            <a:ext cx="3076575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391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85" y="562296"/>
            <a:ext cx="5553512" cy="38385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493" y="1035052"/>
            <a:ext cx="5559104" cy="499427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671" y="563003"/>
            <a:ext cx="5749780" cy="383148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342" y="1035052"/>
            <a:ext cx="5724108" cy="499427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1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tx1"/>
                </a:solidFill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02" y="2885198"/>
            <a:ext cx="11185885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94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0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62950" cy="715066"/>
          </a:xfrm>
        </p:spPr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4100"/>
            <a:ext cx="8362950" cy="518518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9115425" y="0"/>
            <a:ext cx="3076575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8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7460"/>
            <a:ext cx="5384800" cy="5058794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7460"/>
            <a:ext cx="5384800" cy="5069552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101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3889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73651"/>
            <a:ext cx="5386917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3889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73651"/>
            <a:ext cx="5389033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36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24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r>
              <a:rPr lang="sv-SE" altLang="ja-JP" smtClean="0"/>
              <a:t>2014-09-22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r>
              <a:rPr lang="en-US" smtClean="0"/>
              <a:t>Presented at AVEC 2014, Copyright Modelon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74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276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4" y="196327"/>
            <a:ext cx="11380071" cy="566738"/>
          </a:xfrm>
        </p:spPr>
        <p:txBody>
          <a:bodyPr anchor="b"/>
          <a:lstStyle>
            <a:lvl1pPr algn="l">
              <a:defRPr sz="2000" b="0" i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306" y="1828389"/>
            <a:ext cx="11417449" cy="4497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5" y="763065"/>
            <a:ext cx="1140875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r>
              <a:rPr lang="sv-SE" altLang="ja-JP" smtClean="0"/>
              <a:t>2014-09-22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r>
              <a:rPr lang="en-US" smtClean="0"/>
              <a:t>Presented at AVEC 2014, Copyright Modelon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8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7460"/>
            <a:ext cx="5384800" cy="5058794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7460"/>
            <a:ext cx="5384800" cy="5069552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85" y="562296"/>
            <a:ext cx="5553512" cy="38385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493" y="1035051"/>
            <a:ext cx="5559104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671" y="563003"/>
            <a:ext cx="5749780" cy="383148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342" y="1035051"/>
            <a:ext cx="5724108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2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1" y="2115541"/>
            <a:ext cx="11171541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tx1"/>
                </a:solidFill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810" y="2885198"/>
            <a:ext cx="11185885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47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latin typeface="ModelonTitilliumLight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67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896" y="1277460"/>
            <a:ext cx="5384800" cy="5058794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896" y="1277460"/>
            <a:ext cx="5384800" cy="5069552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34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896" y="1233889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896" y="1873651"/>
            <a:ext cx="5386917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664" y="1233889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6664" y="1873651"/>
            <a:ext cx="5389033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2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06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91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97" y="273050"/>
            <a:ext cx="4011084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29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97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623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0" y="196327"/>
            <a:ext cx="10884695" cy="566738"/>
          </a:xfrm>
        </p:spPr>
        <p:txBody>
          <a:bodyPr anchor="b"/>
          <a:lstStyle>
            <a:lvl1pPr algn="l">
              <a:defRPr sz="2000" b="0" i="0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6483" y="1828389"/>
            <a:ext cx="10920446" cy="4497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832" y="763065"/>
            <a:ext cx="109121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46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413" y="562296"/>
            <a:ext cx="5295500" cy="383855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821" y="1035051"/>
            <a:ext cx="5300832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7471" y="563003"/>
            <a:ext cx="5482649" cy="383148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7471" y="1035051"/>
            <a:ext cx="5483841" cy="52734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84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3889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73651"/>
            <a:ext cx="5386917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3889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ModelonTitilliumBold" panose="02000000000000000000" pitchFamily="2" charset="0"/>
                <a:cs typeface="ModelonTitillium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73651"/>
            <a:ext cx="5389033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4" y="196327"/>
            <a:ext cx="11380071" cy="566738"/>
          </a:xfrm>
        </p:spPr>
        <p:txBody>
          <a:bodyPr anchor="b">
            <a:normAutofit/>
          </a:bodyPr>
          <a:lstStyle>
            <a:lvl1pPr algn="l">
              <a:defRPr sz="2000" b="0" i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306" y="1828389"/>
            <a:ext cx="11417449" cy="4497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5" y="763065"/>
            <a:ext cx="1140875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4100"/>
            <a:ext cx="10972800" cy="518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odelon_2011_Gradient_RGB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276918"/>
            <a:ext cx="1396606" cy="403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84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812" r:id="rId10"/>
    <p:sldLayoutId id="214748389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tx1"/>
          </a:solidFill>
          <a:latin typeface="ModelonTitilliumLight" panose="02000000000000000000" pitchFamily="2" charset="0"/>
          <a:ea typeface="+mj-ea"/>
          <a:cs typeface="ModelonTitilliumLight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066"/>
          </a:xfrm>
          <a:prstGeom prst="rect">
            <a:avLst/>
          </a:prstGeom>
          <a:solidFill>
            <a:srgbClr val="000000">
              <a:alpha val="5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4100"/>
            <a:ext cx="10972800" cy="4835225"/>
          </a:xfrm>
          <a:prstGeom prst="rect">
            <a:avLst/>
          </a:prstGeom>
          <a:solidFill>
            <a:srgbClr val="000000">
              <a:alpha val="55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odelon_2011_Gradient_RG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276918"/>
            <a:ext cx="1396606" cy="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bg2">
              <a:lumMod val="40000"/>
              <a:lumOff val="60000"/>
            </a:schemeClr>
          </a:solidFill>
          <a:latin typeface="ModelonTitilliumLight" panose="02000000000000000000" pitchFamily="2" charset="0"/>
          <a:ea typeface="+mj-ea"/>
          <a:cs typeface="ModelonTitilliumLight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 userDrawn="1"/>
        </p:nvSpPr>
        <p:spPr>
          <a:xfrm>
            <a:off x="0" y="0"/>
            <a:ext cx="12192000" cy="6181344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illiumRegular"/>
              <a:cs typeface="Titillium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066"/>
          </a:xfrm>
          <a:prstGeom prst="rect">
            <a:avLst/>
          </a:prstGeom>
          <a:solidFill>
            <a:srgbClr val="000000">
              <a:alpha val="2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4100"/>
            <a:ext cx="10972800" cy="4835225"/>
          </a:xfrm>
          <a:prstGeom prst="rect">
            <a:avLst/>
          </a:prstGeom>
          <a:solidFill>
            <a:srgbClr val="000000">
              <a:alpha val="25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odelon_2011_Gradient_RG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6276918"/>
            <a:ext cx="1396606" cy="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90" r:id="rId2"/>
    <p:sldLayoutId id="2147483881" r:id="rId3"/>
    <p:sldLayoutId id="2147483882" r:id="rId4"/>
    <p:sldLayoutId id="2147483883" r:id="rId5"/>
    <p:sldLayoutId id="2147483884" r:id="rId6"/>
    <p:sldLayoutId id="2147483889" r:id="rId7"/>
    <p:sldLayoutId id="2147483886" r:id="rId8"/>
    <p:sldLayoutId id="2147483887" r:id="rId9"/>
    <p:sldLayoutId id="214748388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bg2">
              <a:lumMod val="40000"/>
              <a:lumOff val="60000"/>
            </a:schemeClr>
          </a:solidFill>
          <a:latin typeface="ModelonTitilliumLight" panose="02000000000000000000" pitchFamily="2" charset="0"/>
          <a:ea typeface="+mj-ea"/>
          <a:cs typeface="ModelonTitilliumLight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 cap="none">
          <a:solidFill>
            <a:schemeClr val="bg2">
              <a:lumMod val="40000"/>
              <a:lumOff val="60000"/>
            </a:schemeClr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4100"/>
            <a:ext cx="10972800" cy="518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 descr="Modelon_Logo_PPT_Grey_transp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3" y="6244101"/>
            <a:ext cx="1450641" cy="4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tx1"/>
          </a:solidFill>
          <a:latin typeface="ModelonTitilliumLight" panose="02000000000000000000" pitchFamily="2" charset="0"/>
          <a:ea typeface="+mj-ea"/>
          <a:cs typeface="ModelonTitilliumLight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delon_M_outline_blue.eps"/>
          <p:cNvPicPr>
            <a:picLocks noChangeAspect="1"/>
          </p:cNvPicPr>
          <p:nvPr userDrawn="1"/>
        </p:nvPicPr>
        <p:blipFill rotWithShape="1"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46" b="10393"/>
          <a:stretch/>
        </p:blipFill>
        <p:spPr>
          <a:xfrm>
            <a:off x="7048805" y="2443216"/>
            <a:ext cx="5151823" cy="4424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704" y="289947"/>
            <a:ext cx="10972800" cy="715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704" y="1209409"/>
            <a:ext cx="10972800" cy="518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48595" y="6394595"/>
            <a:ext cx="2578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12"/>
          <p:cNvSpPr/>
          <p:nvPr userDrawn="1"/>
        </p:nvSpPr>
        <p:spPr>
          <a:xfrm>
            <a:off x="-1" y="0"/>
            <a:ext cx="862060" cy="6858000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TitilliumRegular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726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baseline="0">
          <a:solidFill>
            <a:schemeClr val="tx1"/>
          </a:solidFill>
          <a:latin typeface="ModelonTitilliumLight" panose="02000000000000000000" pitchFamily="2" charset="0"/>
          <a:ea typeface="+mj-ea"/>
          <a:cs typeface="ModelonTitilliumLight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odelica.org/education/educational-material/lecture-material/english/ModelicaOverview.ppt/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i-standar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3" b="16173"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75403" y="2115541"/>
            <a:ext cx="10703137" cy="69220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Building </a:t>
            </a:r>
            <a:r>
              <a:rPr lang="en-US" dirty="0"/>
              <a:t>Industrial grade </a:t>
            </a:r>
            <a:r>
              <a:rPr lang="en-US" dirty="0" err="1"/>
              <a:t>Modelica</a:t>
            </a:r>
            <a:r>
              <a:rPr lang="en-US" dirty="0"/>
              <a:t> compiler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75403" y="3020617"/>
            <a:ext cx="9537278" cy="55164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 talk in The </a:t>
            </a:r>
            <a:r>
              <a:rPr lang="en-US" b="1" dirty="0"/>
              <a:t>Computer Scientist in </a:t>
            </a:r>
            <a:r>
              <a:rPr lang="en-US" b="1" dirty="0" smtClean="0"/>
              <a:t>Society course</a:t>
            </a:r>
          </a:p>
          <a:p>
            <a:endParaRPr lang="en-US" b="1" dirty="0"/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503057" y="5184697"/>
            <a:ext cx="7958191" cy="551640"/>
          </a:xfrm>
          <a:prstGeom prst="rect">
            <a:avLst/>
          </a:prstGeom>
          <a:solidFill>
            <a:srgbClr val="000000">
              <a:alpha val="55000"/>
            </a:srgb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i="0" kern="1200" cap="none">
                <a:solidFill>
                  <a:schemeClr val="bg2">
                    <a:lumMod val="40000"/>
                    <a:lumOff val="60000"/>
                  </a:schemeClr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 cap="none">
                <a:solidFill>
                  <a:schemeClr val="tx1">
                    <a:tint val="75000"/>
                  </a:schemeClr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 cap="none">
                <a:solidFill>
                  <a:schemeClr val="tx1">
                    <a:tint val="75000"/>
                  </a:schemeClr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b="0" i="0" kern="1200" cap="none">
                <a:solidFill>
                  <a:schemeClr val="tx1">
                    <a:tint val="75000"/>
                  </a:schemeClr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cap="none">
                <a:solidFill>
                  <a:schemeClr val="tx1">
                    <a:tint val="75000"/>
                  </a:schemeClr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Contact: Iakov.Nakhimovski@modelon.com</a:t>
            </a:r>
            <a:endParaRPr lang="en-US" b="1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429197" y="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© Modelon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4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sz="2400" dirty="0"/>
                  <a:t>Consider non-linear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sv-SE" sz="2400" dirty="0"/>
              </a:p>
              <a:p>
                <a:pPr marL="0" indent="0">
                  <a:buNone/>
                </a:pPr>
                <a:r>
                  <a:rPr lang="sv-SE" sz="2400" dirty="0"/>
                  <a:t>Tearing is the procedure of rewriting the system on the form:</a:t>
                </a:r>
              </a:p>
              <a:p>
                <a:pPr marL="0" indent="0">
                  <a:buNone/>
                </a:pPr>
                <a:r>
                  <a:rPr lang="sv-SE" sz="2400" dirty="0"/>
                  <a:t>i) Solved equations/torn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sv-SE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≔</m:t>
                                  </m:r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≔</m:t>
                                  </m:r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sv-SE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𝑛𝑠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≔</m:t>
                                  </m:r>
                                  <m:sSub>
                                    <m:sSub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sv-S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sv-S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sv-SE" dirty="0" smtClean="0"/>
              </a:p>
              <a:p>
                <a:pPr marL="0" indent="0">
                  <a:buNone/>
                </a:pPr>
                <a:r>
                  <a:rPr lang="sv-SE" sz="2400" dirty="0"/>
                  <a:t>i) Residual equations/iteration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v-SE" sz="2400" dirty="0"/>
              </a:p>
              <a:p>
                <a:pPr marL="0" indent="0">
                  <a:buNone/>
                </a:pPr>
                <a:r>
                  <a:rPr lang="sv-SE" sz="2400" dirty="0"/>
                  <a:t>Where ns&gt;&gt;nu</a:t>
                </a:r>
              </a:p>
              <a:p>
                <a:pPr marL="0" indent="0">
                  <a:buNone/>
                </a:pPr>
                <a:r>
                  <a:rPr lang="sv-SE" sz="2400" dirty="0"/>
                  <a:t>Non-linear solver iterates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sv-SE" sz="2400" dirty="0"/>
                  <a:t> to solve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sv-S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sv-SE" sz="2400" dirty="0"/>
                  <a:t>, i.e., the torn variables are not exposed to the solver</a:t>
                </a:r>
                <a:endParaRPr lang="sv-SE" sz="2400" dirty="0"/>
              </a:p>
              <a:p>
                <a:pPr marL="0" indent="0">
                  <a:buNone/>
                </a:pPr>
                <a:endParaRPr lang="sv-SE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824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93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Transform BLT-blocks (algebraic loops) into</a:t>
            </a:r>
            <a:br>
              <a:rPr lang="en-US" sz="2400" dirty="0"/>
            </a:br>
            <a:r>
              <a:rPr lang="en-US" sz="2400" dirty="0"/>
              <a:t>bordered triangular matrices</a:t>
            </a:r>
          </a:p>
          <a:p>
            <a:r>
              <a:rPr lang="en-US" sz="2400" dirty="0"/>
              <a:t>Exploit that many equations can be solved</a:t>
            </a:r>
            <a:br>
              <a:rPr lang="en-US" sz="2400" dirty="0"/>
            </a:br>
            <a:r>
              <a:rPr lang="en-US" sz="2400" dirty="0"/>
              <a:t>analytically – diagonal incidence (L)</a:t>
            </a:r>
          </a:p>
          <a:p>
            <a:r>
              <a:rPr lang="en-US" sz="2400" dirty="0"/>
              <a:t>Only a small number of residual </a:t>
            </a:r>
            <a:br>
              <a:rPr lang="en-US" sz="2400" dirty="0"/>
            </a:br>
            <a:r>
              <a:rPr lang="en-US" sz="2400" dirty="0"/>
              <a:t>equation remains (J)</a:t>
            </a:r>
          </a:p>
          <a:p>
            <a:r>
              <a:rPr lang="en-US" sz="2400" dirty="0"/>
              <a:t>Finding smallest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k</a:t>
            </a:r>
            <a:r>
              <a:rPr lang="en-US" sz="2400" dirty="0"/>
              <a:t> is NP-complete</a:t>
            </a:r>
          </a:p>
          <a:p>
            <a:r>
              <a:rPr lang="en-US" sz="2400" dirty="0"/>
              <a:t>Intuition: if tearing variables are</a:t>
            </a:r>
            <a:br>
              <a:rPr lang="en-US" sz="2400" dirty="0"/>
            </a:br>
            <a:r>
              <a:rPr lang="en-US" sz="2400" dirty="0"/>
              <a:t>known, L-part can be </a:t>
            </a:r>
            <a:r>
              <a:rPr lang="en-US" sz="2400" dirty="0" smtClean="0"/>
              <a:t>computed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analytically in sequence</a:t>
            </a:r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Goal of Tearing</a:t>
            </a:r>
            <a:endParaRPr lang="en-GB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359385" y="2436186"/>
            <a:ext cx="3855351" cy="3730902"/>
            <a:chOff x="4677144" y="1628775"/>
            <a:chExt cx="3855351" cy="3730902"/>
          </a:xfrm>
        </p:grpSpPr>
        <p:sp>
          <p:nvSpPr>
            <p:cNvPr id="7" name="Rectangle 6"/>
            <p:cNvSpPr/>
            <p:nvPr/>
          </p:nvSpPr>
          <p:spPr>
            <a:xfrm>
              <a:off x="5887732" y="2839362"/>
              <a:ext cx="2644763" cy="2520315"/>
            </a:xfrm>
            <a:prstGeom prst="rect">
              <a:avLst/>
            </a:prstGeom>
            <a:solidFill>
              <a:srgbClr val="F0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87732" y="2839362"/>
              <a:ext cx="1924673" cy="1800225"/>
            </a:xfrm>
            <a:prstGeom prst="rect">
              <a:avLst/>
            </a:prstGeom>
            <a:solidFill>
              <a:srgbClr val="F0E4E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12405" y="4639587"/>
              <a:ext cx="720090" cy="720090"/>
            </a:xfrm>
            <a:prstGeom prst="rect">
              <a:avLst/>
            </a:prstGeom>
            <a:solidFill>
              <a:srgbClr val="F0C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2405" y="3554807"/>
              <a:ext cx="72009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dirty="0"/>
                <a:t>A</a:t>
              </a:r>
              <a:r>
                <a:rPr lang="sv-SE" baseline="-25000" dirty="0"/>
                <a:t>k</a:t>
              </a:r>
              <a:r>
                <a:rPr lang="sv-SE" baseline="-25000" dirty="0">
                  <a:latin typeface="Times New Roman"/>
                  <a:cs typeface="Times New Roman"/>
                </a:rPr>
                <a:t> ∙ </a:t>
              </a:r>
              <a:r>
                <a:rPr lang="sv-SE" baseline="-25000" dirty="0"/>
                <a:t>m</a:t>
              </a:r>
              <a:endParaRPr lang="sv-SE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87732" y="4814966"/>
              <a:ext cx="192467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dirty="0"/>
                <a:t>B</a:t>
              </a:r>
              <a:r>
                <a:rPr lang="sv-SE" baseline="-25000" dirty="0"/>
                <a:t>k</a:t>
              </a:r>
              <a:r>
                <a:rPr lang="sv-SE" baseline="-25000" dirty="0">
                  <a:latin typeface="Times New Roman"/>
                  <a:cs typeface="Times New Roman"/>
                </a:rPr>
                <a:t> ∙ </a:t>
              </a:r>
              <a:r>
                <a:rPr lang="sv-SE" baseline="-25000" dirty="0"/>
                <a:t>m</a:t>
              </a:r>
              <a:endParaRPr lang="sv-SE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12405" y="4814966"/>
              <a:ext cx="72009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dirty="0"/>
                <a:t>J</a:t>
              </a:r>
              <a:r>
                <a:rPr lang="sv-SE" baseline="-25000" dirty="0"/>
                <a:t>k</a:t>
              </a:r>
              <a:r>
                <a:rPr lang="sv-SE" baseline="-25000" dirty="0">
                  <a:latin typeface="Times New Roman"/>
                  <a:cs typeface="Times New Roman"/>
                </a:rPr>
                <a:t> ∙ </a:t>
              </a:r>
              <a:r>
                <a:rPr lang="sv-SE" baseline="-25000" dirty="0"/>
                <a:t>k</a:t>
              </a:r>
              <a:endParaRPr lang="sv-SE" baseline="-25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977890" y="2928897"/>
              <a:ext cx="1752600" cy="1638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77891" y="3554808"/>
              <a:ext cx="1752600" cy="369332"/>
            </a:xfrm>
            <a:prstGeom prst="rect">
              <a:avLst/>
            </a:prstGeom>
            <a:solidFill>
              <a:srgbClr val="F0E4E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dirty="0"/>
                <a:t>L</a:t>
              </a:r>
              <a:r>
                <a:rPr lang="sv-SE" baseline="-25000" dirty="0"/>
                <a:t>m</a:t>
              </a:r>
              <a:r>
                <a:rPr lang="sv-SE" baseline="-25000" dirty="0">
                  <a:latin typeface="Times New Roman"/>
                  <a:cs typeface="Times New Roman"/>
                </a:rPr>
                <a:t> ∙ </a:t>
              </a:r>
              <a:r>
                <a:rPr lang="sv-SE" baseline="-25000" dirty="0"/>
                <a:t>m</a:t>
              </a:r>
              <a:endParaRPr lang="sv-SE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7144" y="4676467"/>
              <a:ext cx="12105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sv-SE" dirty="0"/>
                <a:t>Residual</a:t>
              </a:r>
            </a:p>
            <a:p>
              <a:pPr algn="r"/>
              <a:r>
                <a:rPr lang="sv-SE" dirty="0"/>
                <a:t>Equations</a:t>
              </a:r>
              <a:endParaRPr lang="sv-SE" dirty="0"/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7567156" y="1910903"/>
              <a:ext cx="12105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sv-SE" dirty="0"/>
                <a:t>Tearing</a:t>
              </a:r>
            </a:p>
            <a:p>
              <a:pPr algn="r"/>
              <a:r>
                <a:rPr lang="sv-SE" dirty="0"/>
                <a:t>Variables</a:t>
              </a:r>
              <a:endParaRPr lang="sv-SE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994" y="274638"/>
            <a:ext cx="3028452" cy="29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5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41708" y="2648123"/>
            <a:ext cx="3598175" cy="35552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01142" y="6203373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Tearing algorithm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3" y="3243844"/>
            <a:ext cx="3213110" cy="23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3219" y="2843733"/>
            <a:ext cx="303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TitilliumRegular" pitchFamily="50" charset="0"/>
              </a:rPr>
              <a:t>Torn BLT form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41289" y="2648122"/>
            <a:ext cx="3721683" cy="35552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Pictur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535" y="3243844"/>
            <a:ext cx="3225130" cy="24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51442" y="2843733"/>
            <a:ext cx="3480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TitilliumRegular" pitchFamily="50" charset="0"/>
              </a:rPr>
              <a:t>BLT form</a:t>
            </a:r>
            <a:endParaRPr lang="sv-SE" sz="1600" dirty="0">
              <a:latin typeface="TitilliumRegular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6673" y="1175407"/>
            <a:ext cx="8039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Tearing algorithm computes a small set of residuals and iteration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No gurantee for minimal number of iteration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Structural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Heuristics exploit information about e.g., start values to make selections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1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5" y="274638"/>
            <a:ext cx="10396919" cy="5980216"/>
          </a:xfrm>
          <a:prstGeom prst="rect">
            <a:avLst/>
          </a:prstGeom>
        </p:spPr>
      </p:pic>
      <p:pic>
        <p:nvPicPr>
          <p:cNvPr id="3076" name="Picture 4" descr="jenkin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34925"/>
            <a:ext cx="36957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2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51" y="274638"/>
            <a:ext cx="8415897" cy="60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Error</a:t>
            </a:r>
            <a:r>
              <a:rPr lang="sv-S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78" y="1178791"/>
            <a:ext cx="8110537" cy="50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r="22166"/>
          <a:stretch/>
        </p:blipFill>
        <p:spPr>
          <a:xfrm flipH="1">
            <a:off x="7540380" y="0"/>
            <a:ext cx="4651620" cy="6858000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066"/>
          </a:xfrm>
        </p:spPr>
        <p:txBody>
          <a:bodyPr/>
          <a:lstStyle/>
          <a:p>
            <a:r>
              <a:rPr lang="sv-SE" dirty="0" smtClean="0"/>
              <a:t>OPTIMICA </a:t>
            </a:r>
            <a:r>
              <a:rPr lang="sv-SE" dirty="0" err="1" smtClean="0"/>
              <a:t>Compiler</a:t>
            </a:r>
            <a:r>
              <a:rPr lang="sv-SE" dirty="0" smtClean="0"/>
              <a:t> </a:t>
            </a:r>
            <a:r>
              <a:rPr lang="sv-SE" dirty="0" err="1" smtClean="0"/>
              <a:t>TooLkit</a:t>
            </a:r>
            <a:endParaRPr lang="sv-SE" dirty="0"/>
          </a:p>
        </p:txBody>
      </p:sp>
      <p:sp>
        <p:nvSpPr>
          <p:cNvPr id="29" name="Platshållare för innehåll 28"/>
          <p:cNvSpPr>
            <a:spLocks noGrp="1"/>
          </p:cNvSpPr>
          <p:nvPr>
            <p:ph idx="1"/>
          </p:nvPr>
        </p:nvSpPr>
        <p:spPr>
          <a:xfrm>
            <a:off x="609600" y="1194100"/>
            <a:ext cx="6674532" cy="518518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Bef>
                <a:spcPts val="105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The OPTIMICA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Compiler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Toolkit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unifies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simulation and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optimization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for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transient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and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steady-state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computations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sv-SE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throughout</a:t>
            </a:r>
            <a:r>
              <a:rPr lang="sv-SE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the design process.</a:t>
            </a:r>
          </a:p>
          <a:p>
            <a:r>
              <a:rPr lang="en-US" dirty="0"/>
              <a:t>Flexibility and interoperability with user-friendly scripting APIs in </a:t>
            </a:r>
            <a:r>
              <a:rPr lang="en-US" dirty="0">
                <a:latin typeface="ModelonTitilliumBold" panose="02000000000000000000" pitchFamily="2" charset="0"/>
              </a:rPr>
              <a:t>MATLAB and Python</a:t>
            </a:r>
            <a:r>
              <a:rPr lang="en-US" dirty="0"/>
              <a:t> </a:t>
            </a:r>
          </a:p>
          <a:p>
            <a:r>
              <a:rPr lang="en-US" dirty="0" smtClean="0"/>
              <a:t>Integrates </a:t>
            </a:r>
            <a:r>
              <a:rPr lang="en-US" dirty="0"/>
              <a:t>with user toolchain and development processes for application development and deployment </a:t>
            </a:r>
            <a:endParaRPr lang="en-US" dirty="0" smtClean="0"/>
          </a:p>
          <a:p>
            <a:r>
              <a:rPr lang="en-US" dirty="0" smtClean="0"/>
              <a:t>Transient </a:t>
            </a:r>
            <a:r>
              <a:rPr lang="en-US" dirty="0"/>
              <a:t>simulation with Modelica and FMI </a:t>
            </a:r>
          </a:p>
          <a:p>
            <a:r>
              <a:rPr lang="en-US" dirty="0"/>
              <a:t>Industrial grade optimization with </a:t>
            </a:r>
            <a:r>
              <a:rPr lang="en-US" dirty="0">
                <a:latin typeface="ModelonTitilliumBold" panose="02000000000000000000" pitchFamily="2" charset="0"/>
              </a:rPr>
              <a:t>third party </a:t>
            </a:r>
            <a:r>
              <a:rPr lang="en-US" dirty="0" smtClean="0">
                <a:latin typeface="ModelonTitilliumBold" panose="02000000000000000000" pitchFamily="2" charset="0"/>
              </a:rPr>
              <a:t>algorithms</a:t>
            </a:r>
          </a:p>
          <a:p>
            <a:r>
              <a:rPr lang="sv-SE" dirty="0" err="1" smtClean="0"/>
              <a:t>Based</a:t>
            </a:r>
            <a:r>
              <a:rPr lang="sv-SE" dirty="0" smtClean="0"/>
              <a:t> on JModelica.org </a:t>
            </a:r>
            <a:r>
              <a:rPr lang="sv-SE" dirty="0" err="1" smtClean="0"/>
              <a:t>technology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11th Modelica Conference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0540723" y="2724193"/>
            <a:ext cx="1041677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0" name="Grupp 9"/>
          <p:cNvGrpSpPr/>
          <p:nvPr/>
        </p:nvGrpSpPr>
        <p:grpSpPr>
          <a:xfrm>
            <a:off x="7817927" y="3045373"/>
            <a:ext cx="4096526" cy="3556868"/>
            <a:chOff x="7518230" y="463792"/>
            <a:chExt cx="5592611" cy="3062046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7611942" y="562639"/>
              <a:ext cx="5498899" cy="2963199"/>
            </a:xfrm>
            <a:prstGeom prst="roundRect">
              <a:avLst>
                <a:gd name="adj" fmla="val 1629"/>
              </a:avLst>
            </a:prstGeom>
            <a:solidFill>
              <a:srgbClr val="0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12" name="Grupp 11"/>
            <p:cNvGrpSpPr/>
            <p:nvPr/>
          </p:nvGrpSpPr>
          <p:grpSpPr>
            <a:xfrm>
              <a:off x="7518230" y="463792"/>
              <a:ext cx="5542315" cy="3011607"/>
              <a:chOff x="1556861" y="1633557"/>
              <a:chExt cx="10449575" cy="3011607"/>
            </a:xfrm>
          </p:grpSpPr>
          <p:sp>
            <p:nvSpPr>
              <p:cNvPr id="13" name="textruta 12"/>
              <p:cNvSpPr txBox="1"/>
              <p:nvPr/>
            </p:nvSpPr>
            <p:spPr>
              <a:xfrm>
                <a:off x="1556861" y="1633557"/>
                <a:ext cx="6984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7200" dirty="0" smtClean="0">
                    <a:solidFill>
                      <a:srgbClr val="D96829"/>
                    </a:solidFill>
                    <a:latin typeface="ModelonTitilliumRegular" panose="02000000000000000000" pitchFamily="2" charset="0"/>
                  </a:rPr>
                  <a:t>”</a:t>
                </a:r>
                <a:endParaRPr lang="sv-SE" sz="2800" dirty="0">
                  <a:latin typeface="ModelonTitilliumRegular" panose="02000000000000000000" pitchFamily="2" charset="0"/>
                </a:endParaRPr>
              </a:p>
            </p:txBody>
          </p:sp>
          <p:sp>
            <p:nvSpPr>
              <p:cNvPr id="14" name="Rektangel 13"/>
              <p:cNvSpPr/>
              <p:nvPr/>
            </p:nvSpPr>
            <p:spPr>
              <a:xfrm>
                <a:off x="2350169" y="1782842"/>
                <a:ext cx="965626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[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We] are integrating </a:t>
                </a:r>
                <a:r>
                  <a:rPr lang="en-US" dirty="0" err="1">
                    <a:solidFill>
                      <a:schemeClr val="bg1">
                        <a:lumMod val="95000"/>
                      </a:schemeClr>
                    </a:solidFill>
                  </a:rPr>
                  <a:t>Modelon’s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bg1">
                        <a:lumMod val="95000"/>
                      </a:schemeClr>
                    </a:solidFill>
                  </a:rPr>
                  <a:t>Optimica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Compiler into the </a:t>
                </a:r>
                <a:r>
                  <a:rPr lang="en-US" dirty="0" err="1">
                    <a:solidFill>
                      <a:schemeClr val="bg1">
                        <a:lumMod val="95000"/>
                      </a:schemeClr>
                    </a:solidFill>
                  </a:rPr>
                  <a:t>Simplorer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environment, providing our customer base with support for creating and simulating a rich collection of Modelica models that span numerous engineering disciplines and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applications</a:t>
                </a:r>
              </a:p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delonTitilliumBold" panose="02000000000000000000" pitchFamily="2" charset="0"/>
                </a:endParaRPr>
              </a:p>
              <a:p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delonTitilliumBold" panose="02000000000000000000" pitchFamily="2" charset="0"/>
                  </a:rPr>
                  <a:t>Lee Johnson, ANSYS</a:t>
                </a:r>
                <a:endParaRPr lang="sv-SE" dirty="0">
                  <a:solidFill>
                    <a:schemeClr val="bg1">
                      <a:lumMod val="95000"/>
                    </a:schemeClr>
                  </a:solidFill>
                  <a:latin typeface="ModelonTitilliumBold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4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modelon</a:t>
            </a:r>
            <a:r>
              <a:rPr lang="sv-SE" dirty="0" smtClean="0"/>
              <a:t> CUSTOMER </a:t>
            </a:r>
            <a:r>
              <a:rPr lang="sv-SE" dirty="0" smtClean="0"/>
              <a:t>AND </a:t>
            </a:r>
            <a:r>
              <a:rPr lang="sv-SE" dirty="0" smtClean="0"/>
              <a:t>OFFICE </a:t>
            </a:r>
            <a:r>
              <a:rPr lang="sv-SE" dirty="0" smtClean="0"/>
              <a:t>LOCATIONS</a:t>
            </a:r>
            <a:endParaRPr lang="sv-SE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3" y="1193800"/>
            <a:ext cx="9646093" cy="5184775"/>
          </a:xfrm>
        </p:spPr>
      </p:pic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1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33"/>
                    </a14:imgEffect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5884" y="2365349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33"/>
                    </a14:imgEffect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3295" y="2365349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33"/>
                    </a14:imgEffect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7038" y="2133694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33"/>
                    </a14:imgEffect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0441" y="1803971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33"/>
                    </a14:imgEffect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9400" y="2622301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57761" y="2753765"/>
            <a:ext cx="2140299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Ann Arbor, 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Hartford, CT</a:t>
            </a:r>
            <a:endParaRPr lang="sv-SE" dirty="0">
              <a:latin typeface="ModelonTitilliumRegular" pitchFamily="2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215797" y="2641082"/>
            <a:ext cx="2140299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Gothenburg, 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Lund, 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Hamburg, 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err="1" smtClean="0">
                <a:latin typeface="ModelonTitilliumRegular" pitchFamily="2" charset="0"/>
              </a:rPr>
              <a:t>Munic</a:t>
            </a:r>
            <a:r>
              <a:rPr lang="sv-SE" dirty="0" smtClean="0">
                <a:latin typeface="ModelonTitilliumRegular" pitchFamily="2" charset="0"/>
              </a:rPr>
              <a:t>, DE</a:t>
            </a:r>
            <a:endParaRPr lang="sv-SE" dirty="0">
              <a:latin typeface="ModelonTitilliumRegular" pitchFamily="2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8747088" y="2999753"/>
            <a:ext cx="2140299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latin typeface="ModelonTitilliumRegular" pitchFamily="2" charset="0"/>
              </a:rPr>
              <a:t>Tokyo, JP</a:t>
            </a:r>
            <a:endParaRPr lang="sv-SE" dirty="0">
              <a:latin typeface="ModelonTitilliumRegular" pitchFamily="2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09600" y="4801078"/>
            <a:ext cx="11170391" cy="92333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delonTitilliumRegular" panose="02000000000000000000" pitchFamily="2" charset="0"/>
              </a:rPr>
              <a:t>Global customers mostly among Fortune 500 technology companies in Automotive, Aerospace, Energy and Industrial Equipment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delonTitilliumRegular" panose="02000000000000000000" pitchFamily="2" charset="0"/>
              </a:rPr>
              <a:t>&gt;</a:t>
            </a:r>
            <a:r>
              <a:rPr lang="en-US" dirty="0">
                <a:solidFill>
                  <a:schemeClr val="bg1"/>
                </a:solidFill>
                <a:latin typeface="ModelonTitilliumRegular" panose="02000000000000000000" pitchFamily="2" charset="0"/>
              </a:rPr>
              <a:t>30% annual growth</a:t>
            </a:r>
          </a:p>
        </p:txBody>
      </p:sp>
    </p:spTree>
    <p:extLst>
      <p:ext uri="{BB962C8B-B14F-4D97-AF65-F5344CB8AC3E}">
        <p14:creationId xmlns:p14="http://schemas.microsoft.com/office/powerpoint/2010/main" val="399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91" y="5536550"/>
            <a:ext cx="10721009" cy="6675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www.modelica.org/education/educational-material/lecture-material/english/ModelicaOverview.ppt/view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Different Views of Mode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66" y="416385"/>
            <a:ext cx="6943267" cy="49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5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448993" y="4921348"/>
            <a:ext cx="3508469" cy="1035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1400" dirty="0"/>
              <a:t>JModelica.org is </a:t>
            </a:r>
            <a:r>
              <a:rPr lang="sv-SE" sz="1400" dirty="0" err="1"/>
              <a:t>developed</a:t>
            </a:r>
            <a:endParaRPr lang="sv-SE" dirty="0" smtClean="0"/>
          </a:p>
          <a:p>
            <a:pPr algn="r"/>
            <a:r>
              <a:rPr lang="sv-SE" dirty="0" smtClean="0"/>
              <a:t> </a:t>
            </a:r>
            <a:r>
              <a:rPr lang="sv-SE" sz="1400" dirty="0"/>
              <a:t>in </a:t>
            </a:r>
            <a:r>
              <a:rPr lang="sv-SE" sz="1400" dirty="0" err="1"/>
              <a:t>collaboration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endParaRPr lang="sv-SE" dirty="0" smtClean="0"/>
          </a:p>
          <a:p>
            <a:pPr algn="r"/>
            <a:r>
              <a:rPr lang="sv-SE" sz="1400" dirty="0" err="1"/>
              <a:t>academic</a:t>
            </a:r>
            <a:r>
              <a:rPr lang="sv-SE" sz="1400" dirty="0"/>
              <a:t> institutions at </a:t>
            </a:r>
            <a:endParaRPr lang="sv-SE" dirty="0" smtClean="0"/>
          </a:p>
          <a:p>
            <a:pPr algn="r"/>
            <a:r>
              <a:rPr lang="sv-SE" sz="1400" dirty="0"/>
              <a:t>Lund </a:t>
            </a:r>
            <a:r>
              <a:rPr lang="sv-SE" sz="1400" dirty="0" err="1"/>
              <a:t>university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177145" y="1247671"/>
            <a:ext cx="5704897" cy="47088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Jmodelica.org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92" y="1394116"/>
            <a:ext cx="4407568" cy="2186774"/>
          </a:xfrm>
        </p:spPr>
        <p:txBody>
          <a:bodyPr>
            <a:normAutofit/>
          </a:bodyPr>
          <a:lstStyle/>
          <a:p>
            <a:r>
              <a:rPr lang="sv-SE" sz="1800" dirty="0" err="1"/>
              <a:t>Open</a:t>
            </a:r>
            <a:r>
              <a:rPr lang="sv-SE" sz="1800" dirty="0"/>
              <a:t> source </a:t>
            </a:r>
            <a:r>
              <a:rPr lang="sv-SE" sz="1800" dirty="0" err="1"/>
              <a:t>license</a:t>
            </a:r>
            <a:r>
              <a:rPr lang="sv-SE" sz="1800" dirty="0"/>
              <a:t> (GPL)</a:t>
            </a:r>
            <a:endParaRPr lang="sv-SE" sz="2400" dirty="0"/>
          </a:p>
          <a:p>
            <a:r>
              <a:rPr lang="sv-SE" sz="1800" dirty="0" err="1"/>
              <a:t>Modeling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Modelica</a:t>
            </a:r>
            <a:endParaRPr lang="sv-SE" sz="2400" dirty="0"/>
          </a:p>
          <a:p>
            <a:r>
              <a:rPr lang="sv-SE" sz="1800" dirty="0"/>
              <a:t>Simulation </a:t>
            </a:r>
            <a:r>
              <a:rPr lang="sv-SE" sz="1800" dirty="0" err="1"/>
              <a:t>with</a:t>
            </a:r>
            <a:r>
              <a:rPr lang="sv-SE" sz="1800" dirty="0"/>
              <a:t> FMI</a:t>
            </a:r>
            <a:endParaRPr lang="sv-SE" sz="2400" dirty="0"/>
          </a:p>
          <a:p>
            <a:r>
              <a:rPr lang="sv-SE" sz="1800" dirty="0" err="1"/>
              <a:t>Optimization</a:t>
            </a:r>
            <a:r>
              <a:rPr lang="sv-SE" sz="1800"/>
              <a:t> with </a:t>
            </a:r>
            <a:r>
              <a:rPr lang="sv-SE" sz="1800" smtClean="0"/>
              <a:t>Optimica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11th Modelica Conference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85947" y="639459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© Modelon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latshållare för innehåll 3" descr="AmineWas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7" r="-30917"/>
          <a:stretch>
            <a:fillRect/>
          </a:stretch>
        </p:blipFill>
        <p:spPr>
          <a:xfrm>
            <a:off x="9804919" y="1378922"/>
            <a:ext cx="2958187" cy="1471819"/>
          </a:xfrm>
          <a:prstGeom prst="rect">
            <a:avLst/>
          </a:prstGeom>
        </p:spPr>
      </p:pic>
      <p:pic>
        <p:nvPicPr>
          <p:cNvPr id="9" name="Bildobjekt 8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447" y="-1282"/>
            <a:ext cx="1999552" cy="1378853"/>
          </a:xfrm>
          <a:prstGeom prst="rect">
            <a:avLst/>
          </a:prstGeom>
        </p:spPr>
      </p:pic>
      <p:pic>
        <p:nvPicPr>
          <p:cNvPr id="10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446" y="2872799"/>
            <a:ext cx="1999553" cy="148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" descr="Picture 3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42" y="4353434"/>
            <a:ext cx="2309958" cy="163071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84672" y="4563760"/>
            <a:ext cx="849737" cy="33468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FMI Library</a:t>
            </a:r>
            <a:endParaRPr lang="en-US" sz="1000" dirty="0"/>
          </a:p>
        </p:txBody>
      </p:sp>
      <p:sp>
        <p:nvSpPr>
          <p:cNvPr id="14" name="Rounded Rectangle 13"/>
          <p:cNvSpPr/>
          <p:nvPr/>
        </p:nvSpPr>
        <p:spPr>
          <a:xfrm>
            <a:off x="4348661" y="5086664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Assimulo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8888114" y="5093114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PyModelica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>
          <a:xfrm>
            <a:off x="5484673" y="5086664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PyFMI</a:t>
            </a:r>
            <a:endParaRPr lang="en-US" sz="1000" dirty="0"/>
          </a:p>
        </p:txBody>
      </p:sp>
      <p:grpSp>
        <p:nvGrpSpPr>
          <p:cNvPr id="18" name="Group 7"/>
          <p:cNvGrpSpPr/>
          <p:nvPr/>
        </p:nvGrpSpPr>
        <p:grpSpPr>
          <a:xfrm>
            <a:off x="4254480" y="2037644"/>
            <a:ext cx="3164259" cy="785275"/>
            <a:chOff x="2752078" y="2186129"/>
            <a:chExt cx="3471169" cy="895684"/>
          </a:xfrm>
        </p:grpSpPr>
        <p:sp>
          <p:nvSpPr>
            <p:cNvPr id="19" name="Rounded Rectangle 11"/>
            <p:cNvSpPr/>
            <p:nvPr/>
          </p:nvSpPr>
          <p:spPr>
            <a:xfrm>
              <a:off x="2752078" y="2186129"/>
              <a:ext cx="3471169" cy="895684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v-SE" sz="1000" dirty="0" smtClean="0"/>
                <a:t>Simulation and optimization runtime</a:t>
              </a:r>
              <a:endParaRPr lang="en-US" sz="1000" dirty="0"/>
            </a:p>
          </p:txBody>
        </p:sp>
        <p:sp>
          <p:nvSpPr>
            <p:cNvPr id="20" name="Rounded Rectangle 15"/>
            <p:cNvSpPr/>
            <p:nvPr/>
          </p:nvSpPr>
          <p:spPr>
            <a:xfrm>
              <a:off x="2887834" y="2554257"/>
              <a:ext cx="932155" cy="3817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FMI 1.0 runtime</a:t>
              </a:r>
              <a:endParaRPr lang="en-US" sz="1000" dirty="0"/>
            </a:p>
          </p:txBody>
        </p:sp>
        <p:sp>
          <p:nvSpPr>
            <p:cNvPr id="21" name="Rounded Rectangle 27"/>
            <p:cNvSpPr/>
            <p:nvPr/>
          </p:nvSpPr>
          <p:spPr>
            <a:xfrm>
              <a:off x="4015297" y="2559402"/>
              <a:ext cx="932155" cy="3817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FMI 2.0RC1 runtime</a:t>
              </a:r>
              <a:endParaRPr lang="en-US" sz="1000" dirty="0"/>
            </a:p>
          </p:txBody>
        </p:sp>
        <p:sp>
          <p:nvSpPr>
            <p:cNvPr id="22" name="Rounded Rectangle 40"/>
            <p:cNvSpPr/>
            <p:nvPr/>
          </p:nvSpPr>
          <p:spPr>
            <a:xfrm>
              <a:off x="5142760" y="2554257"/>
              <a:ext cx="932155" cy="3817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Optim. runtime</a:t>
              </a:r>
              <a:endParaRPr lang="en-US" sz="1000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753634" y="4584397"/>
            <a:ext cx="849737" cy="33468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CasADi Modelica</a:t>
            </a:r>
            <a:endParaRPr lang="en-US" sz="1000" dirty="0"/>
          </a:p>
        </p:txBody>
      </p:sp>
      <p:sp>
        <p:nvSpPr>
          <p:cNvPr id="24" name="Rounded Rectangle 23"/>
          <p:cNvSpPr/>
          <p:nvPr/>
        </p:nvSpPr>
        <p:spPr>
          <a:xfrm>
            <a:off x="6619154" y="5090577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Collocation Optim.</a:t>
            </a:r>
            <a:endParaRPr lang="en-US" sz="1000" dirty="0"/>
          </a:p>
        </p:txBody>
      </p:sp>
      <p:sp>
        <p:nvSpPr>
          <p:cNvPr id="25" name="Rounded Rectangle 24"/>
          <p:cNvSpPr/>
          <p:nvPr/>
        </p:nvSpPr>
        <p:spPr>
          <a:xfrm>
            <a:off x="7753634" y="5090577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CasADi Interface</a:t>
            </a:r>
            <a:endParaRPr lang="en-US" sz="1000" dirty="0"/>
          </a:p>
        </p:txBody>
      </p:sp>
      <p:sp>
        <p:nvSpPr>
          <p:cNvPr id="26" name="Rounded Rectangle 25"/>
          <p:cNvSpPr/>
          <p:nvPr/>
        </p:nvSpPr>
        <p:spPr>
          <a:xfrm>
            <a:off x="5104152" y="3999272"/>
            <a:ext cx="849737" cy="334684"/>
          </a:xfrm>
          <a:prstGeom prst="roundRect">
            <a:avLst/>
          </a:prstGeom>
          <a:solidFill>
            <a:srgbClr val="00547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FMU 1.0 (ME/CS)</a:t>
            </a:r>
            <a:endParaRPr lang="en-US" sz="1000" dirty="0"/>
          </a:p>
        </p:txBody>
      </p:sp>
      <p:sp>
        <p:nvSpPr>
          <p:cNvPr id="27" name="Rounded Rectangle 26"/>
          <p:cNvSpPr/>
          <p:nvPr/>
        </p:nvSpPr>
        <p:spPr>
          <a:xfrm>
            <a:off x="6193519" y="3999075"/>
            <a:ext cx="849737" cy="334684"/>
          </a:xfrm>
          <a:prstGeom prst="roundRect">
            <a:avLst/>
          </a:prstGeom>
          <a:solidFill>
            <a:srgbClr val="00547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FMU 2.0RC1 (ME/CS)</a:t>
            </a:r>
            <a:endParaRPr lang="en-US" sz="900" dirty="0"/>
          </a:p>
        </p:txBody>
      </p:sp>
      <p:sp>
        <p:nvSpPr>
          <p:cNvPr id="29" name="Rounded Rectangle 28"/>
          <p:cNvSpPr/>
          <p:nvPr/>
        </p:nvSpPr>
        <p:spPr>
          <a:xfrm>
            <a:off x="7280442" y="3999075"/>
            <a:ext cx="849737" cy="334684"/>
          </a:xfrm>
          <a:prstGeom prst="roundRect">
            <a:avLst/>
          </a:prstGeom>
          <a:solidFill>
            <a:srgbClr val="00547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FMUX</a:t>
            </a:r>
          </a:p>
          <a:p>
            <a:pPr algn="ctr"/>
            <a:r>
              <a:rPr lang="sv-SE" sz="900" dirty="0" smtClean="0"/>
              <a:t>(XML eqns.)</a:t>
            </a:r>
            <a:endParaRPr lang="en-US" sz="900" dirty="0"/>
          </a:p>
        </p:txBody>
      </p:sp>
      <p:grpSp>
        <p:nvGrpSpPr>
          <p:cNvPr id="30" name="Group 59"/>
          <p:cNvGrpSpPr/>
          <p:nvPr/>
        </p:nvGrpSpPr>
        <p:grpSpPr>
          <a:xfrm>
            <a:off x="7848319" y="1949838"/>
            <a:ext cx="1415898" cy="1726952"/>
            <a:chOff x="139082" y="1270590"/>
            <a:chExt cx="1553229" cy="1969760"/>
          </a:xfrm>
        </p:grpSpPr>
        <p:sp>
          <p:nvSpPr>
            <p:cNvPr id="31" name="Rounded Rectangle 60"/>
            <p:cNvSpPr/>
            <p:nvPr/>
          </p:nvSpPr>
          <p:spPr>
            <a:xfrm>
              <a:off x="139082" y="1270590"/>
              <a:ext cx="1553229" cy="19697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sv-SE" sz="1000" dirty="0" smtClean="0"/>
                <a:t>Modelica compiler</a:t>
              </a:r>
              <a:endParaRPr lang="en-US" sz="1000" dirty="0"/>
            </a:p>
          </p:txBody>
        </p:sp>
        <p:sp>
          <p:nvSpPr>
            <p:cNvPr id="32" name="Rounded Rectangle 61"/>
            <p:cNvSpPr/>
            <p:nvPr/>
          </p:nvSpPr>
          <p:spPr>
            <a:xfrm>
              <a:off x="457201" y="1688898"/>
              <a:ext cx="932155" cy="3817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Front-end</a:t>
              </a:r>
              <a:endParaRPr lang="en-US" sz="1000" dirty="0"/>
            </a:p>
          </p:txBody>
        </p:sp>
        <p:sp>
          <p:nvSpPr>
            <p:cNvPr id="33" name="Rounded Rectangle 62"/>
            <p:cNvSpPr/>
            <p:nvPr/>
          </p:nvSpPr>
          <p:spPr>
            <a:xfrm>
              <a:off x="457200" y="2186129"/>
              <a:ext cx="932155" cy="3817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Symbolic kernel</a:t>
              </a:r>
              <a:endParaRPr lang="en-US" sz="1000" dirty="0"/>
            </a:p>
          </p:txBody>
        </p:sp>
        <p:sp>
          <p:nvSpPr>
            <p:cNvPr id="34" name="Rounded Rectangle 95"/>
            <p:cNvSpPr/>
            <p:nvPr/>
          </p:nvSpPr>
          <p:spPr>
            <a:xfrm>
              <a:off x="457201" y="2700073"/>
              <a:ext cx="932155" cy="3817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 smtClean="0"/>
                <a:t>Code generation</a:t>
              </a:r>
              <a:endParaRPr lang="en-US" sz="1000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4750410" y="1464194"/>
            <a:ext cx="849737" cy="33468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C/C++</a:t>
            </a:r>
            <a:endParaRPr lang="en-US" sz="1000" dirty="0"/>
          </a:p>
        </p:txBody>
      </p:sp>
      <p:sp>
        <p:nvSpPr>
          <p:cNvPr id="36" name="Rounded Rectangle 35"/>
          <p:cNvSpPr/>
          <p:nvPr/>
        </p:nvSpPr>
        <p:spPr>
          <a:xfrm>
            <a:off x="5807788" y="1464194"/>
            <a:ext cx="849737" cy="3346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 smtClean="0"/>
              <a:t>Java/JastAdd</a:t>
            </a:r>
            <a:endParaRPr lang="en-US" sz="800" dirty="0"/>
          </a:p>
        </p:txBody>
      </p:sp>
      <p:sp>
        <p:nvSpPr>
          <p:cNvPr id="37" name="Rounded Rectangle 36"/>
          <p:cNvSpPr/>
          <p:nvPr/>
        </p:nvSpPr>
        <p:spPr>
          <a:xfrm>
            <a:off x="6869219" y="1464194"/>
            <a:ext cx="849737" cy="334684"/>
          </a:xfrm>
          <a:prstGeom prst="roundRect">
            <a:avLst/>
          </a:prstGeom>
          <a:solidFill>
            <a:srgbClr val="00547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Compilation target</a:t>
            </a:r>
            <a:endParaRPr lang="en-US" sz="900" dirty="0"/>
          </a:p>
        </p:txBody>
      </p:sp>
      <p:sp>
        <p:nvSpPr>
          <p:cNvPr id="38" name="Rounded Rectangle 37"/>
          <p:cNvSpPr/>
          <p:nvPr/>
        </p:nvSpPr>
        <p:spPr>
          <a:xfrm>
            <a:off x="7930650" y="1461873"/>
            <a:ext cx="849737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Python package</a:t>
            </a:r>
            <a:endParaRPr lang="en-US" sz="1000" dirty="0"/>
          </a:p>
        </p:txBody>
      </p:sp>
      <p:cxnSp>
        <p:nvCxnSpPr>
          <p:cNvPr id="39" name="Straight Arrow Connector 38"/>
          <p:cNvCxnSpPr>
            <a:stCxn id="19" idx="2"/>
            <a:endCxn id="26" idx="0"/>
          </p:cNvCxnSpPr>
          <p:nvPr/>
        </p:nvCxnSpPr>
        <p:spPr>
          <a:xfrm flipH="1">
            <a:off x="5529021" y="2822919"/>
            <a:ext cx="307589" cy="1176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2"/>
            <a:endCxn id="27" idx="0"/>
          </p:cNvCxnSpPr>
          <p:nvPr/>
        </p:nvCxnSpPr>
        <p:spPr>
          <a:xfrm>
            <a:off x="5836610" y="2822919"/>
            <a:ext cx="781778" cy="1176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1"/>
            <a:endCxn id="26" idx="0"/>
          </p:cNvCxnSpPr>
          <p:nvPr/>
        </p:nvCxnSpPr>
        <p:spPr>
          <a:xfrm flipH="1">
            <a:off x="5529021" y="2813314"/>
            <a:ext cx="2319298" cy="118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1"/>
            <a:endCxn id="27" idx="0"/>
          </p:cNvCxnSpPr>
          <p:nvPr/>
        </p:nvCxnSpPr>
        <p:spPr>
          <a:xfrm flipH="1">
            <a:off x="6618388" y="2813314"/>
            <a:ext cx="1229931" cy="118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2"/>
            <a:endCxn id="29" idx="0"/>
          </p:cNvCxnSpPr>
          <p:nvPr/>
        </p:nvCxnSpPr>
        <p:spPr>
          <a:xfrm flipH="1">
            <a:off x="7705311" y="3676790"/>
            <a:ext cx="850957" cy="32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2"/>
            <a:endCxn id="23" idx="0"/>
          </p:cNvCxnSpPr>
          <p:nvPr/>
        </p:nvCxnSpPr>
        <p:spPr>
          <a:xfrm flipH="1">
            <a:off x="8178503" y="3676790"/>
            <a:ext cx="377765" cy="90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2"/>
          </p:cNvCxnSpPr>
          <p:nvPr/>
        </p:nvCxnSpPr>
        <p:spPr>
          <a:xfrm>
            <a:off x="5529021" y="4333956"/>
            <a:ext cx="308978" cy="22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2"/>
            <a:endCxn id="17" idx="0"/>
          </p:cNvCxnSpPr>
          <p:nvPr/>
        </p:nvCxnSpPr>
        <p:spPr>
          <a:xfrm>
            <a:off x="5909541" y="4898444"/>
            <a:ext cx="1" cy="18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1"/>
            <a:endCxn id="14" idx="3"/>
          </p:cNvCxnSpPr>
          <p:nvPr/>
        </p:nvCxnSpPr>
        <p:spPr>
          <a:xfrm flipH="1">
            <a:off x="5198398" y="5254006"/>
            <a:ext cx="286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2"/>
            <a:endCxn id="15" idx="0"/>
          </p:cNvCxnSpPr>
          <p:nvPr/>
        </p:nvCxnSpPr>
        <p:spPr>
          <a:xfrm>
            <a:off x="8556268" y="3676790"/>
            <a:ext cx="756715" cy="141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2"/>
            <a:endCxn id="13" idx="0"/>
          </p:cNvCxnSpPr>
          <p:nvPr/>
        </p:nvCxnSpPr>
        <p:spPr>
          <a:xfrm flipH="1">
            <a:off x="5909541" y="4333759"/>
            <a:ext cx="708847" cy="23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2"/>
            <a:endCxn id="23" idx="0"/>
          </p:cNvCxnSpPr>
          <p:nvPr/>
        </p:nvCxnSpPr>
        <p:spPr>
          <a:xfrm>
            <a:off x="7705311" y="4333759"/>
            <a:ext cx="473192" cy="25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5" idx="0"/>
          </p:cNvCxnSpPr>
          <p:nvPr/>
        </p:nvCxnSpPr>
        <p:spPr>
          <a:xfrm>
            <a:off x="8178503" y="4919081"/>
            <a:ext cx="0" cy="17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5" idx="1"/>
            <a:endCxn id="24" idx="3"/>
          </p:cNvCxnSpPr>
          <p:nvPr/>
        </p:nvCxnSpPr>
        <p:spPr>
          <a:xfrm flipH="1">
            <a:off x="7468891" y="5257919"/>
            <a:ext cx="284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348661" y="5530996"/>
            <a:ext cx="5389190" cy="334684"/>
          </a:xfrm>
          <a:prstGeom prst="roundRect">
            <a:avLst/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Python user scripts</a:t>
            </a:r>
            <a:endParaRPr lang="en-US" sz="900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91" y="5111542"/>
            <a:ext cx="480953" cy="629611"/>
          </a:xfrm>
          <a:prstGeom prst="rect">
            <a:avLst/>
          </a:prstGeom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17" y="5116018"/>
            <a:ext cx="486288" cy="6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9" y="2806001"/>
            <a:ext cx="2311018" cy="138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42" y="3252153"/>
            <a:ext cx="2090836" cy="163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8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90016"/>
            <a:ext cx="10972800" cy="54892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FMI – Functional </a:t>
            </a:r>
            <a:r>
              <a:rPr lang="sv-SE" sz="2000" dirty="0" err="1"/>
              <a:t>Mock-up</a:t>
            </a:r>
            <a:r>
              <a:rPr lang="sv-SE" sz="2000" dirty="0"/>
              <a:t> Interface</a:t>
            </a:r>
          </a:p>
          <a:p>
            <a:pPr lvl="1"/>
            <a:r>
              <a:rPr lang="sv-SE" sz="2000" dirty="0" err="1" smtClean="0"/>
              <a:t>Open</a:t>
            </a:r>
            <a:r>
              <a:rPr lang="sv-SE" sz="2000" dirty="0" smtClean="0"/>
              <a:t> </a:t>
            </a:r>
            <a:r>
              <a:rPr lang="sv-SE" sz="2000" dirty="0"/>
              <a:t>interface standard for </a:t>
            </a:r>
            <a:r>
              <a:rPr lang="sv-SE" sz="2000" dirty="0"/>
              <a:t>model exchange between different modeling and simulation </a:t>
            </a:r>
            <a:r>
              <a:rPr lang="sv-SE" sz="2000" dirty="0" err="1"/>
              <a:t>environments</a:t>
            </a:r>
            <a:r>
              <a:rPr lang="sv-SE" sz="2000" dirty="0"/>
              <a:t>.</a:t>
            </a:r>
          </a:p>
          <a:p>
            <a:pPr lvl="1"/>
            <a:r>
              <a:rPr lang="sv-SE" sz="2000" dirty="0"/>
              <a:t>Consists of</a:t>
            </a:r>
          </a:p>
          <a:p>
            <a:pPr lvl="2"/>
            <a:r>
              <a:rPr lang="sv-SE" u="sng" dirty="0" err="1"/>
              <a:t>Model</a:t>
            </a:r>
            <a:r>
              <a:rPr lang="sv-SE" u="sng" dirty="0"/>
              <a:t> </a:t>
            </a:r>
            <a:r>
              <a:rPr lang="sv-SE" u="sng" dirty="0" err="1"/>
              <a:t>Description</a:t>
            </a:r>
            <a:r>
              <a:rPr lang="sv-SE" u="sng" dirty="0"/>
              <a:t> XML Schema</a:t>
            </a:r>
            <a:r>
              <a:rPr lang="sv-SE" dirty="0"/>
              <a:t>: </a:t>
            </a:r>
          </a:p>
          <a:p>
            <a:pPr lvl="2"/>
            <a:r>
              <a:rPr lang="sv-SE" dirty="0"/>
              <a:t>	</a:t>
            </a:r>
            <a:r>
              <a:rPr lang="sv-SE" dirty="0" err="1"/>
              <a:t>Define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 and  meta data.</a:t>
            </a:r>
          </a:p>
          <a:p>
            <a:pPr lvl="2"/>
            <a:r>
              <a:rPr lang="sv-SE" u="sng" dirty="0" err="1"/>
              <a:t>Model</a:t>
            </a:r>
            <a:r>
              <a:rPr lang="sv-SE" u="sng" dirty="0"/>
              <a:t> </a:t>
            </a:r>
            <a:r>
              <a:rPr lang="sv-SE" u="sng" dirty="0" err="1"/>
              <a:t>Binary</a:t>
            </a:r>
            <a:r>
              <a:rPr lang="sv-SE" u="sng" dirty="0"/>
              <a:t> Interface</a:t>
            </a:r>
            <a:r>
              <a:rPr lang="sv-SE" dirty="0"/>
              <a:t>: </a:t>
            </a:r>
          </a:p>
          <a:p>
            <a:pPr lvl="2"/>
            <a:r>
              <a:rPr lang="sv-SE" dirty="0"/>
              <a:t>	</a:t>
            </a:r>
            <a:r>
              <a:rPr lang="sv-SE" dirty="0"/>
              <a:t>C API to </a:t>
            </a:r>
            <a:r>
              <a:rPr lang="sv-SE" dirty="0" err="1"/>
              <a:t>expose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equations</a:t>
            </a:r>
            <a:r>
              <a:rPr lang="sv-SE" dirty="0"/>
              <a:t> </a:t>
            </a:r>
            <a:r>
              <a:rPr lang="sv-SE" dirty="0" err="1"/>
              <a:t>evalutation</a:t>
            </a:r>
            <a:r>
              <a:rPr lang="sv-SE" dirty="0" smtClean="0"/>
              <a:t>.</a:t>
            </a:r>
          </a:p>
          <a:p>
            <a:pPr lvl="2"/>
            <a:r>
              <a:rPr lang="sv-SE" dirty="0" err="1" smtClean="0"/>
              <a:t>Packaging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an </a:t>
            </a:r>
            <a:r>
              <a:rPr lang="sv-SE" dirty="0"/>
              <a:t>FMU – </a:t>
            </a:r>
            <a:r>
              <a:rPr lang="sv-SE" dirty="0" err="1"/>
              <a:t>Functional</a:t>
            </a:r>
            <a:r>
              <a:rPr lang="sv-SE" dirty="0"/>
              <a:t> </a:t>
            </a:r>
            <a:r>
              <a:rPr lang="sv-SE" dirty="0" err="1"/>
              <a:t>Mock-up</a:t>
            </a:r>
            <a:r>
              <a:rPr lang="sv-SE" dirty="0"/>
              <a:t> </a:t>
            </a:r>
            <a:r>
              <a:rPr lang="sv-SE" dirty="0" err="1"/>
              <a:t>Unit</a:t>
            </a:r>
            <a:endParaRPr lang="sv-SE" dirty="0"/>
          </a:p>
          <a:p>
            <a:pPr marL="1828800" lvl="4" indent="0">
              <a:buNone/>
            </a:pPr>
            <a:r>
              <a:rPr lang="sv-SE" dirty="0" err="1" smtClean="0"/>
              <a:t>Zip-file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specified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endParaRPr lang="sv-SE" dirty="0"/>
          </a:p>
          <a:p>
            <a:pPr lvl="1"/>
            <a:r>
              <a:rPr lang="sv-SE" sz="2000" dirty="0" err="1" smtClean="0"/>
              <a:t>Development</a:t>
            </a:r>
            <a:r>
              <a:rPr lang="sv-SE" sz="2000" dirty="0" smtClean="0"/>
              <a:t> </a:t>
            </a:r>
            <a:r>
              <a:rPr lang="sv-SE" sz="2000" dirty="0" err="1"/>
              <a:t>started</a:t>
            </a:r>
            <a:r>
              <a:rPr lang="sv-SE" sz="2000" dirty="0"/>
              <a:t> as a part of the MODELISAR project</a:t>
            </a:r>
          </a:p>
          <a:p>
            <a:pPr lvl="2"/>
            <a:r>
              <a:rPr lang="sv-SE" dirty="0"/>
              <a:t>ITEA2 European project to improve the design of systems and embedded software in vehicles.</a:t>
            </a:r>
          </a:p>
          <a:p>
            <a:pPr lvl="2"/>
            <a:r>
              <a:rPr lang="sv-SE" dirty="0">
                <a:hlinkClick r:id="rId3"/>
              </a:rPr>
              <a:t>http://www.fmi-standard.org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ModelonTitilliumBold" panose="02000000000000000000" pitchFamily="2" charset="0"/>
              </a:rPr>
              <a:t>What is FMI?</a:t>
            </a:r>
            <a:endParaRPr lang="en-US" dirty="0">
              <a:latin typeface="ModelonTitilliumBold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86747" y="1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29542" y="6394595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6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44" y="285298"/>
            <a:ext cx="7071992" cy="715066"/>
          </a:xfrm>
        </p:spPr>
        <p:txBody>
          <a:bodyPr>
            <a:noAutofit/>
          </a:bodyPr>
          <a:lstStyle/>
          <a:p>
            <a:r>
              <a:rPr lang="sv-SE" sz="3200" dirty="0" smtClean="0"/>
              <a:t>From Research </a:t>
            </a:r>
            <a:r>
              <a:rPr lang="sv-SE" sz="3200" dirty="0" err="1" smtClean="0"/>
              <a:t>project</a:t>
            </a:r>
            <a:r>
              <a:rPr lang="sv-SE" sz="3200" dirty="0" smtClean="0"/>
              <a:t> </a:t>
            </a:r>
            <a:br>
              <a:rPr lang="sv-SE" sz="3200" dirty="0" smtClean="0"/>
            </a:br>
            <a:r>
              <a:rPr lang="sv-SE" sz="3200" dirty="0" smtClean="0"/>
              <a:t>to </a:t>
            </a:r>
            <a:r>
              <a:rPr lang="sv-SE" sz="3200" dirty="0" err="1" smtClean="0"/>
              <a:t>industrial</a:t>
            </a:r>
            <a:r>
              <a:rPr lang="sv-SE" sz="3200" dirty="0" smtClean="0"/>
              <a:t> </a:t>
            </a:r>
            <a:r>
              <a:rPr lang="sv-SE" sz="3200" dirty="0" err="1" smtClean="0"/>
              <a:t>Modelica</a:t>
            </a:r>
            <a:r>
              <a:rPr lang="sv-SE" sz="3200" dirty="0" smtClean="0"/>
              <a:t> </a:t>
            </a:r>
            <a:r>
              <a:rPr lang="sv-SE" sz="3200" dirty="0" err="1" smtClean="0"/>
              <a:t>Compiler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11th </a:t>
            </a:r>
            <a:r>
              <a:rPr lang="sv-SE" dirty="0" err="1" smtClean="0"/>
              <a:t>Modelica</a:t>
            </a:r>
            <a:r>
              <a:rPr lang="sv-SE" dirty="0" smtClean="0"/>
              <a:t> Conference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540723" y="6394595"/>
            <a:ext cx="1041677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6768" y="1160748"/>
            <a:ext cx="6475336" cy="2077219"/>
          </a:xfrm>
          <a:prstGeom prst="roundRect">
            <a:avLst>
              <a:gd name="adj" fmla="val 59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3200" dirty="0" smtClean="0"/>
              <a:t>JModelica.org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Open source licens (GPL)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Base-line Modelica and FMI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Modular components and openendedness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Community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Python scripting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768" y="3425767"/>
            <a:ext cx="6475336" cy="2571709"/>
          </a:xfrm>
          <a:prstGeom prst="roundRect">
            <a:avLst>
              <a:gd name="adj" fmla="val 4882"/>
            </a:avLst>
          </a:prstGeom>
          <a:solidFill>
            <a:srgbClr val="E16B2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2800" dirty="0" smtClean="0"/>
              <a:t>OPTIMICA Compiler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Based on JModelica.org </a:t>
            </a:r>
            <a:r>
              <a:rPr lang="sv-SE" dirty="0" err="1" smtClean="0"/>
              <a:t>components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End-</a:t>
            </a:r>
            <a:r>
              <a:rPr lang="sv-SE" dirty="0" err="1" smtClean="0"/>
              <a:t>user</a:t>
            </a:r>
            <a:r>
              <a:rPr lang="sv-SE" dirty="0" smtClean="0"/>
              <a:t> and OEM </a:t>
            </a:r>
            <a:r>
              <a:rPr lang="sv-SE" dirty="0" err="1" smtClean="0"/>
              <a:t>licenses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Python</a:t>
            </a:r>
            <a:r>
              <a:rPr lang="sv-SE" dirty="0" smtClean="0"/>
              <a:t> and MATLAB </a:t>
            </a:r>
            <a:r>
              <a:rPr lang="sv-SE" dirty="0" err="1" smtClean="0"/>
              <a:t>scripting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Encrypted</a:t>
            </a:r>
            <a:r>
              <a:rPr lang="sv-SE" dirty="0" smtClean="0"/>
              <a:t> </a:t>
            </a:r>
            <a:r>
              <a:rPr lang="sv-SE" dirty="0" err="1" smtClean="0"/>
              <a:t>library</a:t>
            </a:r>
            <a:r>
              <a:rPr lang="sv-SE" dirty="0" smtClean="0"/>
              <a:t>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Steady-state</a:t>
            </a:r>
            <a:r>
              <a:rPr lang="sv-SE" dirty="0" smtClean="0"/>
              <a:t> simulation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/>
              <a:t>Third</a:t>
            </a:r>
            <a:r>
              <a:rPr lang="sv-SE" dirty="0" smtClean="0"/>
              <a:t> party numerical solvers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Support </a:t>
            </a:r>
            <a:r>
              <a:rPr lang="sv-SE" dirty="0" err="1" smtClean="0"/>
              <a:t>contract</a:t>
            </a:r>
            <a:endParaRPr lang="sv-SE" dirty="0" smtClean="0"/>
          </a:p>
        </p:txBody>
      </p:sp>
      <p:pic>
        <p:nvPicPr>
          <p:cNvPr id="11" name="Platshållare för innehåll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r="-1"/>
          <a:stretch/>
        </p:blipFill>
        <p:spPr>
          <a:xfrm>
            <a:off x="7529786" y="-5663"/>
            <a:ext cx="5363168" cy="6862859"/>
          </a:xfrm>
          <a:prstGeom prst="rect">
            <a:avLst/>
          </a:prstGeom>
        </p:spPr>
      </p:pic>
      <p:grpSp>
        <p:nvGrpSpPr>
          <p:cNvPr id="12" name="Grupp 8"/>
          <p:cNvGrpSpPr/>
          <p:nvPr/>
        </p:nvGrpSpPr>
        <p:grpSpPr>
          <a:xfrm>
            <a:off x="7822656" y="3543353"/>
            <a:ext cx="4369344" cy="2011327"/>
            <a:chOff x="7518230" y="1341616"/>
            <a:chExt cx="5686323" cy="2011327"/>
          </a:xfrm>
        </p:grpSpPr>
        <p:sp>
          <p:nvSpPr>
            <p:cNvPr id="13" name="Rektangel med rundade hörn 9"/>
            <p:cNvSpPr/>
            <p:nvPr/>
          </p:nvSpPr>
          <p:spPr>
            <a:xfrm>
              <a:off x="7611942" y="1440464"/>
              <a:ext cx="5498899" cy="1619398"/>
            </a:xfrm>
            <a:prstGeom prst="roundRect">
              <a:avLst>
                <a:gd name="adj" fmla="val 2824"/>
              </a:avLst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14" name="Grupp 10"/>
            <p:cNvGrpSpPr/>
            <p:nvPr/>
          </p:nvGrpSpPr>
          <p:grpSpPr>
            <a:xfrm>
              <a:off x="7518230" y="1341616"/>
              <a:ext cx="5686323" cy="2011327"/>
              <a:chOff x="1556861" y="2511381"/>
              <a:chExt cx="10721090" cy="2011327"/>
            </a:xfrm>
          </p:grpSpPr>
          <p:sp>
            <p:nvSpPr>
              <p:cNvPr id="15" name="textruta 11"/>
              <p:cNvSpPr txBox="1"/>
              <p:nvPr/>
            </p:nvSpPr>
            <p:spPr>
              <a:xfrm>
                <a:off x="1556861" y="2511381"/>
                <a:ext cx="13302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7200" dirty="0" smtClean="0">
                    <a:solidFill>
                      <a:srgbClr val="D96829"/>
                    </a:solidFill>
                  </a:rPr>
                  <a:t>”</a:t>
                </a:r>
                <a:endParaRPr lang="sv-SE" sz="2800" dirty="0"/>
              </a:p>
            </p:txBody>
          </p:sp>
          <p:sp>
            <p:nvSpPr>
              <p:cNvPr id="16" name="Rektangel 12"/>
              <p:cNvSpPr/>
              <p:nvPr/>
            </p:nvSpPr>
            <p:spPr>
              <a:xfrm>
                <a:off x="2621684" y="2768382"/>
                <a:ext cx="965626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[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We are] applying the platform to Mitsubishi Electric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Problems</a:t>
                </a:r>
              </a:p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delonTitilliumBold" panose="02000000000000000000" pitchFamily="2" charset="0"/>
                  </a:rPr>
                  <a:t>Scott </a:t>
                </a:r>
                <a:r>
                  <a:rPr lang="en-US" dirty="0" err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delonTitilliumBold" panose="02000000000000000000" pitchFamily="2" charset="0"/>
                  </a:rPr>
                  <a:t>Bortoff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delonTitilliumBold" panose="02000000000000000000" pitchFamily="2" charset="0"/>
                  </a:rPr>
                  <a:t>, Mitsubishi Electric Research </a:t>
                </a:r>
                <a:r>
                  <a:rPr lang="en-US" dirty="0" err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delonTitilliumBold" panose="02000000000000000000" pitchFamily="2" charset="0"/>
                  </a:rPr>
                  <a:t>Laboraties</a:t>
                </a:r>
                <a:endParaRPr lang="en-US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lonTitilliumBold" panose="02000000000000000000" pitchFamily="2" charset="0"/>
                </a:endParaRPr>
              </a:p>
              <a:p>
                <a:endParaRPr lang="sv-SE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22" name="Rektangel med rundade hörn 9"/>
          <p:cNvSpPr/>
          <p:nvPr/>
        </p:nvSpPr>
        <p:spPr>
          <a:xfrm>
            <a:off x="7896200" y="5429396"/>
            <a:ext cx="4225328" cy="1217432"/>
          </a:xfrm>
          <a:prstGeom prst="roundRect">
            <a:avLst>
              <a:gd name="adj" fmla="val 2824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 12"/>
          <p:cNvSpPr/>
          <p:nvPr/>
        </p:nvSpPr>
        <p:spPr>
          <a:xfrm>
            <a:off x="8186149" y="5446499"/>
            <a:ext cx="3935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 was so much easier when we did not have any real users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lonTitilliumBold" panose="02000000000000000000" pitchFamily="2" charset="0"/>
              </a:rPr>
              <a:t>Jon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lonTitilliumBold" panose="02000000000000000000" pitchFamily="2" charset="0"/>
              </a:rPr>
              <a:t>Sten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lonTitilliumBold" panose="02000000000000000000" pitchFamily="2" charset="0"/>
              </a:rPr>
              <a:t>, Modelon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ruta 11"/>
          <p:cNvSpPr txBox="1"/>
          <p:nvPr/>
        </p:nvSpPr>
        <p:spPr>
          <a:xfrm>
            <a:off x="7840149" y="5261599"/>
            <a:ext cx="54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200" dirty="0" smtClean="0">
                <a:solidFill>
                  <a:srgbClr val="D96829"/>
                </a:solidFill>
              </a:rPr>
              <a:t>”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141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Modelica</a:t>
            </a:r>
            <a:r>
              <a:rPr lang="sv-SE" dirty="0" smtClean="0"/>
              <a:t> </a:t>
            </a:r>
            <a:r>
              <a:rPr lang="sv-SE" dirty="0" err="1" smtClean="0"/>
              <a:t>compiler</a:t>
            </a:r>
            <a:r>
              <a:rPr lang="sv-SE" dirty="0" smtClean="0"/>
              <a:t> </a:t>
            </a:r>
            <a:r>
              <a:rPr lang="sv-SE" dirty="0" err="1" smtClean="0"/>
              <a:t>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Symbolic simplifications</a:t>
            </a:r>
          </a:p>
          <a:p>
            <a:r>
              <a:rPr lang="sv-SE" dirty="0" smtClean="0"/>
              <a:t>Index reduction</a:t>
            </a:r>
          </a:p>
          <a:p>
            <a:r>
              <a:rPr lang="sv-SE" b="1" dirty="0" smtClean="0"/>
              <a:t>Equation sorting and Block Lower Triangular form</a:t>
            </a:r>
          </a:p>
          <a:p>
            <a:r>
              <a:rPr lang="sv-SE" b="1" dirty="0" smtClean="0"/>
              <a:t>Tearing of systems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equations</a:t>
            </a:r>
            <a:endParaRPr lang="sv-SE" b="1" dirty="0" smtClean="0"/>
          </a:p>
          <a:p>
            <a:r>
              <a:rPr lang="sv-SE" dirty="0" err="1" smtClean="0"/>
              <a:t>Code</a:t>
            </a:r>
            <a:r>
              <a:rPr lang="sv-SE" dirty="0" smtClean="0"/>
              <a:t> generation (XML and C)</a:t>
            </a:r>
            <a:endParaRPr lang="sv-SE" dirty="0" smtClean="0"/>
          </a:p>
          <a:p>
            <a:r>
              <a:rPr lang="sv-SE" dirty="0" err="1" smtClean="0"/>
              <a:t>Linking</a:t>
            </a:r>
            <a:r>
              <a:rPr lang="sv-SE" dirty="0" smtClean="0"/>
              <a:t> in run-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library</a:t>
            </a:r>
            <a:r>
              <a:rPr lang="sv-SE" dirty="0" smtClean="0"/>
              <a:t> (</a:t>
            </a:r>
            <a:r>
              <a:rPr lang="sv-SE" dirty="0" err="1" smtClean="0"/>
              <a:t>numerical</a:t>
            </a:r>
            <a:r>
              <a:rPr lang="sv-SE" dirty="0" smtClean="0"/>
              <a:t> </a:t>
            </a:r>
            <a:r>
              <a:rPr lang="sv-SE" dirty="0" err="1" smtClean="0"/>
              <a:t>solvers</a:t>
            </a:r>
            <a:r>
              <a:rPr lang="sv-SE" dirty="0" smtClean="0"/>
              <a:t>) and </a:t>
            </a:r>
            <a:r>
              <a:rPr lang="sv-SE" dirty="0" err="1" smtClean="0"/>
              <a:t>packaging</a:t>
            </a:r>
            <a:endParaRPr lang="sv-S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29542" y="6394595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4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29542" y="6394595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Equation sorting Example</a:t>
            </a:r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3359696" y="2204864"/>
            <a:ext cx="5448300" cy="3276600"/>
            <a:chOff x="0" y="0"/>
            <a:chExt cx="5448300" cy="3276600"/>
          </a:xfrm>
        </p:grpSpPr>
        <p:pic>
          <p:nvPicPr>
            <p:cNvPr id="6" name="Picture 5"/>
            <p:cNvPicPr>
              <a:picLocks noGrp="1" noChangeAspect="1"/>
            </p:cNvPicPr>
            <p:nvPr/>
          </p:nvPicPr>
          <p:blipFill rotWithShape="1">
            <a:blip r:embed="rId2" cstate="print"/>
            <a:srcRect t="6123" b="6123"/>
            <a:stretch/>
          </p:blipFill>
          <p:spPr bwMode="auto">
            <a:xfrm>
              <a:off x="0" y="0"/>
              <a:ext cx="3381375" cy="3276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90950" y="0"/>
              <a:ext cx="1657350" cy="30765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model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Circuit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u0,u1,u2,u3,uL;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sv-SE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i0,i1,i2,i3,iL;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parameter </a:t>
              </a:r>
              <a:r>
                <a:rPr lang="en-US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R1 = 1;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parameter </a:t>
              </a:r>
              <a:r>
                <a:rPr lang="en-US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R2 = 1;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parameter </a:t>
              </a:r>
              <a:r>
                <a:rPr lang="en-US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R3 = 1;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parameter </a:t>
              </a:r>
              <a:r>
                <a:rPr lang="en-US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Real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 L = 1;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equation 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u0 =</a:t>
              </a:r>
              <a:r>
                <a:rPr lang="sv-SE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 sin</a:t>
              </a: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(time);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u1 = R1*i1;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u2 = R2*i2;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u3 = R3*i3;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uL = L*</a:t>
              </a:r>
              <a:r>
                <a:rPr lang="sv-SE" sz="1050">
                  <a:solidFill>
                    <a:srgbClr val="FF0000"/>
                  </a:solidFill>
                  <a:latin typeface="Courier New,courier"/>
                  <a:ea typeface="Times New Roman"/>
                  <a:cs typeface="MS Shell Dlg 2"/>
                </a:rPr>
                <a:t>der</a:t>
              </a: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(iL);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u0 = u1 + u3;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uL = u1 + u2;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u2 = u3;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i0 = i1 + iL;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sv-SE" sz="1050">
                  <a:latin typeface="Courier New,courier"/>
                  <a:ea typeface="Times New Roman"/>
                  <a:cs typeface="MS Shell Dlg 2"/>
                </a:rPr>
                <a:t>  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i1 = i2 + i3;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50">
                  <a:solidFill>
                    <a:srgbClr val="0000FF"/>
                  </a:solidFill>
                  <a:latin typeface="Courier New,courier"/>
                  <a:ea typeface="Times New Roman"/>
                  <a:cs typeface="MS Shell Dlg 2"/>
                </a:rPr>
                <a:t>end </a:t>
              </a:r>
              <a:r>
                <a:rPr lang="en-US" sz="1050">
                  <a:latin typeface="Courier New,courier"/>
                  <a:ea typeface="Times New Roman"/>
                  <a:cs typeface="MS Shell Dlg 2"/>
                </a:rPr>
                <a:t>Circuit;</a:t>
              </a:r>
              <a:endParaRPr lang="sv-SE" sz="1100">
                <a:latin typeface="Calibri"/>
                <a:ea typeface="Calibri"/>
                <a:cs typeface="Times New Roman"/>
              </a:endParaRPr>
            </a:p>
            <a:p>
              <a:r>
                <a:rPr lang="en-US" sz="1000">
                  <a:latin typeface="Times New Roman"/>
                  <a:ea typeface="Times New Roman"/>
                </a:rPr>
                <a:t> </a:t>
              </a:r>
              <a:endParaRPr lang="sv-SE" sz="120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73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7546065" y="1371600"/>
            <a:ext cx="3002597" cy="3722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ounded Rectangle 73"/>
          <p:cNvSpPr/>
          <p:nvPr/>
        </p:nvSpPr>
        <p:spPr>
          <a:xfrm>
            <a:off x="4467028" y="1712053"/>
            <a:ext cx="3002597" cy="2915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ounded Rectangle 72"/>
          <p:cNvSpPr/>
          <p:nvPr/>
        </p:nvSpPr>
        <p:spPr>
          <a:xfrm>
            <a:off x="1670489" y="1203784"/>
            <a:ext cx="2724147" cy="4068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29542" y="6394595"/>
            <a:ext cx="781258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Equation sorting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60" y="2443162"/>
            <a:ext cx="2660091" cy="19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670487" y="1203784"/>
            <a:ext cx="2796541" cy="3133737"/>
            <a:chOff x="0" y="0"/>
            <a:chExt cx="3983127" cy="3463914"/>
          </a:xfrm>
        </p:grpSpPr>
        <p:sp>
          <p:nvSpPr>
            <p:cNvPr id="9" name="Oval 8"/>
            <p:cNvSpPr/>
            <p:nvPr/>
          </p:nvSpPr>
          <p:spPr>
            <a:xfrm>
              <a:off x="1722603" y="516971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27247" y="516971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22603" y="861760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27247" y="861760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22603" y="1206549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27247" y="1206549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722603" y="1551338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27247" y="1551338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722603" y="1896127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27247" y="1896127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22603" y="2240916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27247" y="2240916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22603" y="2585705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27247" y="2585705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722603" y="2930494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827247" y="2930494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22603" y="3275287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29863" y="3275287"/>
              <a:ext cx="100254" cy="1002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v-SE" sz="1100">
                  <a:ea typeface="Times New Roman"/>
                  <a:cs typeface="Times New Roman"/>
                </a:rPr>
                <a:t> </a:t>
              </a:r>
              <a:endParaRPr lang="sv-SE" sz="1100">
                <a:ea typeface="Calibri"/>
                <a:cs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22857" y="567098"/>
              <a:ext cx="10043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22857" y="911887"/>
              <a:ext cx="10043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22857" y="1256676"/>
              <a:ext cx="1004390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2857" y="1946254"/>
              <a:ext cx="10043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22857" y="3325414"/>
              <a:ext cx="100700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22857" y="911887"/>
              <a:ext cx="1004390" cy="172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2857" y="1256676"/>
              <a:ext cx="1004390" cy="1723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822857" y="1601465"/>
              <a:ext cx="1007006" cy="17239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22857" y="2980621"/>
              <a:ext cx="1004390" cy="34479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822857" y="2635832"/>
              <a:ext cx="1004390" cy="6895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822857" y="2635832"/>
              <a:ext cx="1004390" cy="344789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822857" y="2291043"/>
              <a:ext cx="1004390" cy="6895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822857" y="1601465"/>
              <a:ext cx="1004390" cy="1034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822857" y="1256676"/>
              <a:ext cx="1004390" cy="137915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822857" y="911887"/>
              <a:ext cx="1004390" cy="172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822857" y="1256676"/>
              <a:ext cx="1004390" cy="1034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822857" y="911887"/>
              <a:ext cx="1004390" cy="137915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822857" y="567098"/>
              <a:ext cx="1004390" cy="1723945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822857" y="1601465"/>
              <a:ext cx="1004390" cy="344789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822857" y="1256676"/>
              <a:ext cx="1004390" cy="344789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8"/>
            <p:cNvSpPr txBox="1"/>
            <p:nvPr/>
          </p:nvSpPr>
          <p:spPr>
            <a:xfrm>
              <a:off x="2996129" y="369332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u0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48" name="TextBox 49"/>
            <p:cNvSpPr txBox="1"/>
            <p:nvPr/>
          </p:nvSpPr>
          <p:spPr>
            <a:xfrm>
              <a:off x="2996129" y="715759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u1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49" name="TextBox 50"/>
            <p:cNvSpPr txBox="1"/>
            <p:nvPr/>
          </p:nvSpPr>
          <p:spPr>
            <a:xfrm>
              <a:off x="2996129" y="1062186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u2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0" name="TextBox 51"/>
            <p:cNvSpPr txBox="1"/>
            <p:nvPr/>
          </p:nvSpPr>
          <p:spPr>
            <a:xfrm>
              <a:off x="2996129" y="1408613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uL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1" name="TextBox 52"/>
            <p:cNvSpPr txBox="1"/>
            <p:nvPr/>
          </p:nvSpPr>
          <p:spPr>
            <a:xfrm>
              <a:off x="2996129" y="1755040"/>
              <a:ext cx="98699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der(iL)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2" name="TextBox 53"/>
            <p:cNvSpPr txBox="1"/>
            <p:nvPr/>
          </p:nvSpPr>
          <p:spPr>
            <a:xfrm>
              <a:off x="2996129" y="2101467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i0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3" name="TextBox 54"/>
            <p:cNvSpPr txBox="1"/>
            <p:nvPr/>
          </p:nvSpPr>
          <p:spPr>
            <a:xfrm>
              <a:off x="2996129" y="2447894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i1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4" name="TextBox 55"/>
            <p:cNvSpPr txBox="1"/>
            <p:nvPr/>
          </p:nvSpPr>
          <p:spPr>
            <a:xfrm>
              <a:off x="2996129" y="3140748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i3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5" name="TextBox 56"/>
            <p:cNvSpPr txBox="1"/>
            <p:nvPr/>
          </p:nvSpPr>
          <p:spPr>
            <a:xfrm>
              <a:off x="2996129" y="2794321"/>
              <a:ext cx="720090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i2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6" name="TextBox 57"/>
            <p:cNvSpPr txBox="1"/>
            <p:nvPr/>
          </p:nvSpPr>
          <p:spPr>
            <a:xfrm>
              <a:off x="0" y="377205"/>
              <a:ext cx="217596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U0 = sin(time)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7" name="TextBox 58"/>
            <p:cNvSpPr txBox="1"/>
            <p:nvPr/>
          </p:nvSpPr>
          <p:spPr>
            <a:xfrm>
              <a:off x="0" y="3156137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i1 = i2 + i3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8" name="TextBox 59"/>
            <p:cNvSpPr txBox="1"/>
            <p:nvPr/>
          </p:nvSpPr>
          <p:spPr>
            <a:xfrm>
              <a:off x="0" y="2808767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i0 = i1 + iL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59" name="TextBox 60"/>
            <p:cNvSpPr txBox="1"/>
            <p:nvPr/>
          </p:nvSpPr>
          <p:spPr>
            <a:xfrm>
              <a:off x="0" y="2461401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uL = u1 + u2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0" name="TextBox 61"/>
            <p:cNvSpPr txBox="1"/>
            <p:nvPr/>
          </p:nvSpPr>
          <p:spPr>
            <a:xfrm>
              <a:off x="0" y="2114035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u0 = u1 + u2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1" name="TextBox 62"/>
            <p:cNvSpPr txBox="1"/>
            <p:nvPr/>
          </p:nvSpPr>
          <p:spPr>
            <a:xfrm>
              <a:off x="1" y="1766669"/>
              <a:ext cx="1958904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uL = L*der(iL)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2" name="TextBox 63"/>
            <p:cNvSpPr txBox="1"/>
            <p:nvPr/>
          </p:nvSpPr>
          <p:spPr>
            <a:xfrm>
              <a:off x="0" y="1419303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u2 = R3 * i3</a:t>
              </a:r>
              <a:endParaRPr lang="sv-SE" sz="1200" dirty="0">
                <a:latin typeface="Times New Roman"/>
                <a:ea typeface="Times New Roman"/>
              </a:endParaRPr>
            </a:p>
          </p:txBody>
        </p:sp>
        <p:sp>
          <p:nvSpPr>
            <p:cNvPr id="63" name="TextBox 64"/>
            <p:cNvSpPr txBox="1"/>
            <p:nvPr/>
          </p:nvSpPr>
          <p:spPr>
            <a:xfrm>
              <a:off x="0" y="1071937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u2 = R2 * i2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4" name="TextBox 65"/>
            <p:cNvSpPr txBox="1"/>
            <p:nvPr/>
          </p:nvSpPr>
          <p:spPr>
            <a:xfrm>
              <a:off x="0" y="724571"/>
              <a:ext cx="163674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sv-SE" sz="14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u1 = R1 * i1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612206" y="0"/>
              <a:ext cx="1563762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6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Equations</a:t>
              </a:r>
              <a:endParaRPr lang="sv-SE" sz="1200">
                <a:latin typeface="Times New Roman"/>
                <a:ea typeface="Times New Roman"/>
              </a:endParaRPr>
            </a:p>
          </p:txBody>
        </p:sp>
        <p:sp>
          <p:nvSpPr>
            <p:cNvPr id="66" name="TextBox 67"/>
            <p:cNvSpPr txBox="1"/>
            <p:nvPr/>
          </p:nvSpPr>
          <p:spPr>
            <a:xfrm>
              <a:off x="2495602" y="0"/>
              <a:ext cx="1384682" cy="37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sv-SE" sz="160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Variables</a:t>
              </a:r>
              <a:endParaRPr lang="sv-SE" sz="1200">
                <a:latin typeface="Times New Roman"/>
                <a:ea typeface="Times New Roman"/>
              </a:endParaRPr>
            </a:p>
          </p:txBody>
        </p:sp>
      </p:grpSp>
      <p:pic>
        <p:nvPicPr>
          <p:cNvPr id="67" name="Picture 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418" y="2774286"/>
            <a:ext cx="2720582" cy="21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1820799" y="4355526"/>
            <a:ext cx="2458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Bipartitite graph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Maximum matching</a:t>
            </a:r>
            <a:endParaRPr lang="sv-SE" sz="1400" dirty="0">
              <a:latin typeface="TitilliumRegular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Linear time algorithms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57194" y="1818768"/>
            <a:ext cx="245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Incidence matrix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Matched entries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09689" y="1627092"/>
            <a:ext cx="2808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Block Lower Triangular 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Tarjan’s 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>
                <a:latin typeface="TitilliumRegular" pitchFamily="50" charset="0"/>
              </a:rPr>
              <a:t>Minimally sized blocks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680452" y="4938814"/>
                <a:ext cx="2228238" cy="1381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sv-S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sv-SE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…,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sv-SE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sv-SE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…,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sv-SE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52" y="4938813"/>
                <a:ext cx="2228238" cy="13818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01171" y="5406438"/>
                <a:ext cx="33474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Block types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dirty="0"/>
                  <a:t>Solved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v-S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v-S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sv-S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v-S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v-S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sv-S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v-S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v-SE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dirty="0"/>
                  <a:t>Implicit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v-SE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sv-S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acc>
                              <m:accPr>
                                <m:chr m:val="̅"/>
                                <m:ctrlPr>
                                  <a:rPr lang="sv-S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v-S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b>
                            <m:r>
                              <a:rPr lang="sv-S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v-S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170" y="5406438"/>
                <a:ext cx="334749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45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9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n_PowerPoint_template_16-9_TrueTypeFonts_AT.potx" id="{C6EBCEB5-EB5D-4314-A618-3A296C19A4DB}" vid="{9E7F5C35-1042-4421-B518-B2204E9ADF0F}"/>
    </a:ext>
  </a:extLst>
</a:theme>
</file>

<file path=ppt/theme/theme2.xml><?xml version="1.0" encoding="utf-8"?>
<a:theme xmlns:a="http://schemas.openxmlformats.org/drawingml/2006/main" name="Fancy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n_PowerPoint_template_16-9_TrueTypeFonts_AT.potx" id="{C6EBCEB5-EB5D-4314-A618-3A296C19A4DB}" vid="{9E7F5C35-1042-4421-B518-B2204E9ADF0F}"/>
    </a:ext>
  </a:extLst>
</a:theme>
</file>

<file path=ppt/theme/theme3.xml><?xml version="1.0" encoding="utf-8"?>
<a:theme xmlns:a="http://schemas.openxmlformats.org/drawingml/2006/main" name="Red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n_PowerPoint_template_16-9_TrueTypeFonts_AT.potx" id="{C6EBCEB5-EB5D-4314-A618-3A296C19A4DB}" vid="{9E7F5C35-1042-4421-B518-B2204E9ADF0F}"/>
    </a:ext>
  </a:extLst>
</a:theme>
</file>

<file path=ppt/theme/theme4.xml><?xml version="1.0" encoding="utf-8"?>
<a:theme xmlns:a="http://schemas.openxmlformats.org/drawingml/2006/main" name="Grey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n_PowerPoint_template_16-9_TrueTypeFonts_AT.potx" id="{C6EBCEB5-EB5D-4314-A618-3A296C19A4DB}" vid="{9E7F5C35-1042-4421-B518-B2204E9ADF0F}"/>
    </a:ext>
  </a:extLst>
</a:theme>
</file>

<file path=ppt/theme/theme5.xml><?xml version="1.0" encoding="utf-8"?>
<a:theme xmlns:a="http://schemas.openxmlformats.org/drawingml/2006/main" name="M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n_PowerPoint_template_16-9_TrueTypeFonts_AT.potx" id="{C6EBCEB5-EB5D-4314-A618-3A296C19A4DB}" vid="{9E7F5C35-1042-4421-B518-B2204E9ADF0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E924B4909204EA4C90CA47BBA55BA" ma:contentTypeVersion="1" ma:contentTypeDescription="Create a new document." ma:contentTypeScope="" ma:versionID="a5c35fb5b655da883d5d10a9b43f0857">
  <xsd:schema xmlns:xsd="http://www.w3.org/2001/XMLSchema" xmlns:xs="http://www.w3.org/2001/XMLSchema" xmlns:p="http://schemas.microsoft.com/office/2006/metadata/properties" xmlns:ns3="3a3362cf-bb0a-4025-8e6a-cf00d05f7cf5" targetNamespace="http://schemas.microsoft.com/office/2006/metadata/properties" ma:root="true" ma:fieldsID="bf97e7d514fa92ac12348949b099b06c" ns3:_="">
    <xsd:import namespace="3a3362cf-bb0a-4025-8e6a-cf00d05f7cf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362cf-bb0a-4025-8e6a-cf00d05f7c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3362cf-bb0a-4025-8e6a-cf00d05f7cf5">
      <UserInfo>
        <DisplayName>Rui Gao</DisplayName>
        <AccountId>31</AccountId>
        <AccountType/>
      </UserInfo>
      <UserInfo>
        <DisplayName>John Griffin</DisplayName>
        <AccountId>26</AccountId>
        <AccountType/>
      </UserInfo>
      <UserInfo>
        <DisplayName>Magnus Engström</DisplayName>
        <AccountId>15</AccountId>
        <AccountType/>
      </UserInfo>
      <UserInfo>
        <DisplayName>Magnus Gäfvert</DisplayName>
        <AccountId>16</AccountId>
        <AccountType/>
      </UserInfo>
      <UserInfo>
        <DisplayName>John Batteh</DisplayName>
        <AccountId>33</AccountId>
        <AccountType/>
      </UserInfo>
      <UserInfo>
        <DisplayName>Karin Fröjd</DisplayName>
        <AccountId>40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0114C-E491-4712-A95E-618AF2C2D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3362cf-bb0a-4025-8e6a-cf00d05f7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7C609-7962-4E22-8820-AA4A32BAB910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a3362cf-bb0a-4025-8e6a-cf00d05f7c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8F2DB9-B7D3-423C-8375-05A72C183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16688</TotalTime>
  <Words>597</Words>
  <Application>Microsoft Office PowerPoint</Application>
  <PresentationFormat>Widescreen</PresentationFormat>
  <Paragraphs>228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MS PGothic</vt:lpstr>
      <vt:lpstr>Arial</vt:lpstr>
      <vt:lpstr>Calibri</vt:lpstr>
      <vt:lpstr>Cambria Math</vt:lpstr>
      <vt:lpstr>Consolas</vt:lpstr>
      <vt:lpstr>Courier New,courier</vt:lpstr>
      <vt:lpstr>Helvetica</vt:lpstr>
      <vt:lpstr>ModelonTitilliumBold</vt:lpstr>
      <vt:lpstr>ModelonTitilliumLight</vt:lpstr>
      <vt:lpstr>ModelonTitilliumRegular</vt:lpstr>
      <vt:lpstr>MS Shell Dlg 2</vt:lpstr>
      <vt:lpstr>Times New Roman</vt:lpstr>
      <vt:lpstr>TitilliumBold</vt:lpstr>
      <vt:lpstr>TitilliumRegular</vt:lpstr>
      <vt:lpstr>TitilliumText22L Rg</vt:lpstr>
      <vt:lpstr>Wingdings</vt:lpstr>
      <vt:lpstr>Default</vt:lpstr>
      <vt:lpstr>Fancy</vt:lpstr>
      <vt:lpstr>Red</vt:lpstr>
      <vt:lpstr>Grey</vt:lpstr>
      <vt:lpstr>M</vt:lpstr>
      <vt:lpstr>Building Industrial grade Modelica compiler</vt:lpstr>
      <vt:lpstr>modelon CUSTOMER AND OFFICE LOCATIONS</vt:lpstr>
      <vt:lpstr>PowerPoint Presentation</vt:lpstr>
      <vt:lpstr>Jmodelica.org</vt:lpstr>
      <vt:lpstr>What is FMI?</vt:lpstr>
      <vt:lpstr>From Research project  to industrial Modelica Compiler</vt:lpstr>
      <vt:lpstr>Modelica compiler stages</vt:lpstr>
      <vt:lpstr>Equation sorting Example</vt:lpstr>
      <vt:lpstr>Equation sorting</vt:lpstr>
      <vt:lpstr>tearing</vt:lpstr>
      <vt:lpstr>Goal of Tearing</vt:lpstr>
      <vt:lpstr>Tearing algorithm</vt:lpstr>
      <vt:lpstr>PowerPoint Presentation</vt:lpstr>
      <vt:lpstr>PowerPoint Presentation</vt:lpstr>
      <vt:lpstr>Error?</vt:lpstr>
      <vt:lpstr>OPTIMICA Compiler TooLkit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Modelon Enterprise overview</dc:title>
  <dc:subject>Presentation of Modelon, VDL and VDL-RT</dc:subject>
  <dc:creator>Johan Andreasson</dc:creator>
  <cp:keywords>Modelon; Company; Enterprise; Overview</cp:keywords>
  <cp:lastModifiedBy>Iakov Nakhimovski</cp:lastModifiedBy>
  <cp:revision>419</cp:revision>
  <cp:lastPrinted>2014-07-14T03:23:15Z</cp:lastPrinted>
  <dcterms:created xsi:type="dcterms:W3CDTF">2014-01-21T09:38:15Z</dcterms:created>
  <dcterms:modified xsi:type="dcterms:W3CDTF">2015-11-26T08:30:24Z</dcterms:modified>
  <cp:category>Overview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0x0101007ADE924B4909204EA4C90CA47BBA55BA</vt:lpwstr>
  </property>
  <property fmtid="{D5CDD505-2E9C-101B-9397-08002B2CF9AE}" pid="3" name="IsMyDocuments">
    <vt:bool>true</vt:bool>
  </property>
</Properties>
</file>